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 id="2147484044" r:id="rId7"/>
  </p:sldMasterIdLst>
  <p:notesMasterIdLst>
    <p:notesMasterId r:id="rId37"/>
  </p:notesMasterIdLst>
  <p:handoutMasterIdLst>
    <p:handoutMasterId r:id="rId38"/>
  </p:handoutMasterIdLst>
  <p:sldIdLst>
    <p:sldId id="286" r:id="rId8"/>
    <p:sldId id="287" r:id="rId9"/>
    <p:sldId id="289" r:id="rId10"/>
    <p:sldId id="304" r:id="rId11"/>
    <p:sldId id="290" r:id="rId12"/>
    <p:sldId id="292" r:id="rId13"/>
    <p:sldId id="306" r:id="rId14"/>
    <p:sldId id="291" r:id="rId15"/>
    <p:sldId id="293" r:id="rId16"/>
    <p:sldId id="294" r:id="rId17"/>
    <p:sldId id="295" r:id="rId18"/>
    <p:sldId id="307" r:id="rId19"/>
    <p:sldId id="296" r:id="rId20"/>
    <p:sldId id="297" r:id="rId21"/>
    <p:sldId id="298" r:id="rId22"/>
    <p:sldId id="299" r:id="rId23"/>
    <p:sldId id="313" r:id="rId24"/>
    <p:sldId id="314" r:id="rId25"/>
    <p:sldId id="312" r:id="rId26"/>
    <p:sldId id="300" r:id="rId27"/>
    <p:sldId id="315" r:id="rId28"/>
    <p:sldId id="301" r:id="rId29"/>
    <p:sldId id="316" r:id="rId30"/>
    <p:sldId id="302" r:id="rId31"/>
    <p:sldId id="317" r:id="rId32"/>
    <p:sldId id="318" r:id="rId33"/>
    <p:sldId id="319" r:id="rId34"/>
    <p:sldId id="305" r:id="rId35"/>
    <p:sldId id="288" r:id="rId36"/>
  </p:sldIdLst>
  <p:sldSz cx="9144000" cy="6858000" type="screen4x3"/>
  <p:notesSz cx="6743700" cy="9875838"/>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5D0F"/>
    <a:srgbClr val="0000CC"/>
    <a:srgbClr val="C9D30E"/>
    <a:srgbClr val="BDCC00"/>
    <a:srgbClr val="CCCC00"/>
    <a:srgbClr val="C4DE2A"/>
    <a:srgbClr val="BDCD00"/>
    <a:srgbClr val="00AA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13" autoAdjust="0"/>
    <p:restoredTop sz="88285" autoAdjust="0"/>
  </p:normalViewPr>
  <p:slideViewPr>
    <p:cSldViewPr>
      <p:cViewPr>
        <p:scale>
          <a:sx n="80" d="100"/>
          <a:sy n="80" d="100"/>
        </p:scale>
        <p:origin x="-2028" y="-79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5" d="100"/>
          <a:sy n="75" d="100"/>
        </p:scale>
        <p:origin x="-3318" y="-84"/>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bleStyles" Target="tableStyles.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NULL"/></Relationships>
</file>

<file path=ppt/drawings/_rels/vmlDrawing1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2588" cy="493713"/>
          </a:xfrm>
          <a:prstGeom prst="rect">
            <a:avLst/>
          </a:prstGeom>
        </p:spPr>
        <p:txBody>
          <a:bodyPr vert="horz" lIns="91440" tIns="45720" rIns="91440" bIns="45720" rtlCol="0"/>
          <a:lstStyle>
            <a:lvl1pPr algn="l">
              <a:defRPr sz="1200"/>
            </a:lvl1pPr>
          </a:lstStyle>
          <a:p>
            <a:pPr>
              <a:defRPr/>
            </a:pPr>
            <a:endParaRPr lang="fr-FR"/>
          </a:p>
        </p:txBody>
      </p:sp>
      <p:sp>
        <p:nvSpPr>
          <p:cNvPr id="5" name="Espace réservé du numéro de diapositive 4"/>
          <p:cNvSpPr>
            <a:spLocks noGrp="1"/>
          </p:cNvSpPr>
          <p:nvPr>
            <p:ph type="sldNum" sz="quarter" idx="3"/>
          </p:nvPr>
        </p:nvSpPr>
        <p:spPr>
          <a:xfrm>
            <a:off x="3819525" y="9380538"/>
            <a:ext cx="2922588" cy="493712"/>
          </a:xfrm>
          <a:prstGeom prst="rect">
            <a:avLst/>
          </a:prstGeom>
        </p:spPr>
        <p:txBody>
          <a:bodyPr vert="horz" lIns="91440" tIns="45720" rIns="91440" bIns="45720" rtlCol="0" anchor="b"/>
          <a:lstStyle>
            <a:lvl1pPr algn="r">
              <a:defRPr sz="1200"/>
            </a:lvl1pPr>
          </a:lstStyle>
          <a:p>
            <a:pPr>
              <a:defRPr/>
            </a:pPr>
            <a:fld id="{BE60F53A-75FA-46B6-A529-2A7BE14BE1BB}" type="slidenum">
              <a:rPr lang="fr-FR"/>
              <a:pPr>
                <a:defRPr/>
              </a:pPr>
              <a:t>‹N°›</a:t>
            </a:fld>
            <a:endParaRPr lang="fr-FR"/>
          </a:p>
        </p:txBody>
      </p:sp>
    </p:spTree>
    <p:extLst>
      <p:ext uri="{BB962C8B-B14F-4D97-AF65-F5344CB8AC3E}">
        <p14:creationId xmlns:p14="http://schemas.microsoft.com/office/powerpoint/2010/main" val="867353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2588"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19525" y="0"/>
            <a:ext cx="2922588"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7DE5726-2FFD-4D6C-889A-71031732109D}" type="datetimeFigureOut">
              <a:rPr lang="fr-FR"/>
              <a:pPr>
                <a:defRPr/>
              </a:pPr>
              <a:t>10/03/2020</a:t>
            </a:fld>
            <a:endParaRPr lang="fr-FR"/>
          </a:p>
        </p:txBody>
      </p:sp>
      <p:sp>
        <p:nvSpPr>
          <p:cNvPr id="4" name="Espace réservé de l'image des diapositives 3"/>
          <p:cNvSpPr>
            <a:spLocks noGrp="1" noRot="1" noChangeAspect="1"/>
          </p:cNvSpPr>
          <p:nvPr>
            <p:ph type="sldImg" idx="2"/>
          </p:nvPr>
        </p:nvSpPr>
        <p:spPr>
          <a:xfrm>
            <a:off x="904875" y="741363"/>
            <a:ext cx="4933950" cy="370205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4688" y="4691063"/>
            <a:ext cx="5394325" cy="4443412"/>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380538"/>
            <a:ext cx="2922588" cy="4937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19525" y="9380538"/>
            <a:ext cx="2922588" cy="49371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3AD6102-0AE9-43F3-AEBF-5D8B93ED7D6E}" type="slidenum">
              <a:rPr lang="fr-FR"/>
              <a:pPr>
                <a:defRPr/>
              </a:pPr>
              <a:t>‹N°›</a:t>
            </a:fld>
            <a:endParaRPr lang="fr-FR"/>
          </a:p>
        </p:txBody>
      </p:sp>
    </p:spTree>
    <p:extLst>
      <p:ext uri="{BB962C8B-B14F-4D97-AF65-F5344CB8AC3E}">
        <p14:creationId xmlns:p14="http://schemas.microsoft.com/office/powerpoint/2010/main" val="32473039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xfrm>
            <a:off x="144463" y="149225"/>
            <a:ext cx="6478587" cy="4860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Grp="1"/>
          </p:cNvSpPr>
          <p:nvPr>
            <p:ph type="body" idx="1"/>
          </p:nvPr>
        </p:nvSpPr>
        <p:spPr bwMode="auto">
          <a:xfrm>
            <a:off x="153988" y="5197475"/>
            <a:ext cx="6450012" cy="30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sz="1800" b="1" smtClean="0"/>
              <a:t>Pour les services transversaux utiliser le « orange » Code RVB : R 233, V 93, B 15</a:t>
            </a:r>
          </a:p>
          <a:p>
            <a:r>
              <a:rPr lang="fr-FR" altLang="fr-FR" sz="1600" smtClean="0"/>
              <a:t>À associer avec les autres couleurs « Direccte » </a:t>
            </a:r>
            <a:r>
              <a:rPr lang="fr-FR" altLang="fr-FR" sz="1600" b="1" smtClean="0"/>
              <a:t>Code RVB </a:t>
            </a:r>
            <a:r>
              <a:rPr lang="fr-FR" altLang="fr-FR" sz="1600" b="1" i="1" smtClean="0"/>
              <a:t>violet</a:t>
            </a:r>
            <a:r>
              <a:rPr lang="fr-FR" altLang="fr-FR" sz="1600" b="1" smtClean="0"/>
              <a:t> : R 176, V 105, B 164  </a:t>
            </a:r>
            <a:r>
              <a:rPr lang="fr-FR" altLang="fr-FR" sz="1600" smtClean="0"/>
              <a:t>ou </a:t>
            </a:r>
            <a:r>
              <a:rPr lang="fr-FR" altLang="fr-FR" sz="1600" b="1" smtClean="0"/>
              <a:t>Code RVB marron : R 170, V 143, B 123</a:t>
            </a:r>
            <a:endParaRPr lang="fr-FR" altLang="fr-FR" sz="1600" smtClean="0"/>
          </a:p>
          <a:p>
            <a:r>
              <a:rPr lang="fr-FR" altLang="fr-FR" sz="1600" b="1" smtClean="0"/>
              <a:t>Code RVB </a:t>
            </a:r>
            <a:r>
              <a:rPr lang="fr-FR" altLang="fr-FR" sz="1600" b="1" i="1" smtClean="0"/>
              <a:t>bleu</a:t>
            </a:r>
            <a:r>
              <a:rPr lang="fr-FR" altLang="fr-FR" sz="1600" b="1" smtClean="0"/>
              <a:t> : R 0, V 175, B 215 Code RVB </a:t>
            </a:r>
            <a:r>
              <a:rPr lang="fr-FR" altLang="fr-FR" sz="1600" b="1" i="1" smtClean="0"/>
              <a:t>vert anis </a:t>
            </a:r>
            <a:r>
              <a:rPr lang="fr-FR" altLang="fr-FR" sz="1600" b="1" smtClean="0"/>
              <a:t>: R 201, V 211, B 14</a:t>
            </a:r>
          </a:p>
          <a:p>
            <a:endParaRPr lang="fr-FR" alt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xfrm>
            <a:off x="144463" y="149225"/>
            <a:ext cx="6478587" cy="4860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p:cNvSpPr>
          <p:nvPr>
            <p:ph type="body" idx="1"/>
          </p:nvPr>
        </p:nvSpPr>
        <p:spPr bwMode="auto">
          <a:xfrm>
            <a:off x="153988" y="5197475"/>
            <a:ext cx="6450012" cy="30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sz="1400" b="1" smtClean="0"/>
              <a:t>Pour les services transversaux utiliser le « orange » Code RVB : R 233, V 93, B 15</a:t>
            </a:r>
          </a:p>
          <a:p>
            <a:r>
              <a:rPr lang="fr-FR" altLang="fr-FR" smtClean="0"/>
              <a:t>À associer avec les autres couleurs « Direccte » </a:t>
            </a:r>
            <a:r>
              <a:rPr lang="fr-FR" altLang="fr-FR" b="1" smtClean="0"/>
              <a:t>Code RVB </a:t>
            </a:r>
            <a:r>
              <a:rPr lang="fr-FR" altLang="fr-FR" b="1" i="1" smtClean="0"/>
              <a:t>violet</a:t>
            </a:r>
            <a:r>
              <a:rPr lang="fr-FR" altLang="fr-FR" b="1" smtClean="0"/>
              <a:t> : R 176, V 105, B 164 </a:t>
            </a:r>
            <a:r>
              <a:rPr lang="fr-FR" altLang="fr-FR" smtClean="0"/>
              <a:t>ou </a:t>
            </a:r>
            <a:r>
              <a:rPr lang="fr-FR" altLang="fr-FR" b="1" smtClean="0"/>
              <a:t>Code RVB marron : R 170, V 143, B 123</a:t>
            </a:r>
            <a:endParaRPr lang="fr-FR" altLang="fr-FR" smtClean="0"/>
          </a:p>
          <a:p>
            <a:r>
              <a:rPr lang="fr-FR" altLang="fr-FR" b="1" smtClean="0"/>
              <a:t>Code RVB </a:t>
            </a:r>
            <a:r>
              <a:rPr lang="fr-FR" altLang="fr-FR" b="1" i="1" smtClean="0"/>
              <a:t>bleu</a:t>
            </a:r>
            <a:r>
              <a:rPr lang="fr-FR" altLang="fr-FR" b="1" smtClean="0"/>
              <a:t> : R 0, V 175, B 215  Code RVB </a:t>
            </a:r>
            <a:r>
              <a:rPr lang="fr-FR" altLang="fr-FR" b="1" i="1" smtClean="0"/>
              <a:t>vert anis </a:t>
            </a:r>
            <a:r>
              <a:rPr lang="fr-FR" altLang="fr-FR" b="1" smtClean="0"/>
              <a:t>: R 201, V 211, B 14</a:t>
            </a:r>
          </a:p>
          <a:p>
            <a:endParaRPr lang="fr-FR" altLang="fr-FR" b="1" smtClean="0"/>
          </a:p>
          <a:p>
            <a:endParaRPr lang="fr-FR" alt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vmlDrawing" Target="../drawings/vmlDrawing9.vml"/><Relationship Id="rId4"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vmlDrawing" Target="../drawings/vmlDrawing4.v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vmlDrawing" Target="../drawings/vmlDrawing5.vml"/><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vmlDrawing" Target="../drawings/vmlDrawing6.v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vmlDrawing" Target="../drawings/vmlDrawing7.vml"/><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vmlDrawing" Target="../drawings/vmlDrawing8.v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4106" name="Rectangle 3"/>
          <p:cNvSpPr>
            <a:spLocks noGrp="1" noChangeArrowheads="1"/>
          </p:cNvSpPr>
          <p:nvPr>
            <p:ph type="subTitle" idx="1"/>
          </p:nvPr>
        </p:nvSpPr>
        <p:spPr>
          <a:xfrm>
            <a:off x="838200" y="3352800"/>
            <a:ext cx="6400800" cy="1752600"/>
          </a:xfrm>
        </p:spPr>
        <p:txBody>
          <a:bodyPr/>
          <a:lstStyle>
            <a:lvl1pPr marL="0" indent="0">
              <a:buFontTx/>
              <a:buNone/>
              <a:defRPr sz="2400">
                <a:solidFill>
                  <a:srgbClr val="A2106A"/>
                </a:solidFill>
              </a:defRPr>
            </a:lvl1pPr>
          </a:lstStyle>
          <a:p>
            <a:pPr lvl="0"/>
            <a:r>
              <a:rPr lang="fr-FR" noProof="0" smtClean="0"/>
              <a:t>Cliquez pour modifier le style des sous-titres du masque</a:t>
            </a:r>
          </a:p>
        </p:txBody>
      </p:sp>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1111792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aphicFrame>
        <p:nvGraphicFramePr>
          <p:cNvPr id="4" name="Object 1"/>
          <p:cNvGraphicFramePr>
            <a:graphicFrameLocks noChangeAspect="1"/>
          </p:cNvGraphicFramePr>
          <p:nvPr/>
        </p:nvGraphicFramePr>
        <p:xfrm>
          <a:off x="685800" y="1016000"/>
          <a:ext cx="5715000" cy="190500"/>
        </p:xfrm>
        <a:graphic>
          <a:graphicData uri="http://schemas.openxmlformats.org/presentationml/2006/ole">
            <mc:AlternateContent xmlns:mc="http://schemas.openxmlformats.org/markup-compatibility/2006">
              <mc:Choice xmlns:v="urn:schemas-microsoft-com:vml" Requires="v">
                <p:oleObj spid="_x0000_s74757" name="Photo Editor Photo" r:id="rId3" imgW="5714286" imgH="190426" progId="">
                  <p:embed/>
                </p:oleObj>
              </mc:Choice>
              <mc:Fallback>
                <p:oleObj name="Photo Editor Photo" r:id="rId3" imgW="5714286" imgH="19042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016000"/>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re vertical 1"/>
          <p:cNvSpPr>
            <a:spLocks noGrp="1"/>
          </p:cNvSpPr>
          <p:nvPr>
            <p:ph type="title" orient="vert"/>
          </p:nvPr>
        </p:nvSpPr>
        <p:spPr>
          <a:xfrm>
            <a:off x="6400800" y="228601"/>
            <a:ext cx="1905000" cy="55118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85800" y="228601"/>
            <a:ext cx="5562600" cy="55118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3"/>
          <p:cNvSpPr>
            <a:spLocks noGrp="1" noChangeArrowheads="1"/>
          </p:cNvSpPr>
          <p:nvPr>
            <p:ph type="sldNum" sz="quarter" idx="10"/>
          </p:nvPr>
        </p:nvSpPr>
        <p:spPr/>
        <p:txBody>
          <a:bodyPr/>
          <a:lstStyle>
            <a:lvl1pPr fontAlgn="auto">
              <a:spcBef>
                <a:spcPts val="0"/>
              </a:spcBef>
              <a:spcAft>
                <a:spcPts val="0"/>
              </a:spcAft>
              <a:defRPr/>
            </a:lvl1pPr>
          </a:lstStyle>
          <a:p>
            <a:pPr>
              <a:defRPr/>
            </a:pPr>
            <a:fld id="{6EBDD436-E057-4064-BB47-B2084229C178}" type="slidenum">
              <a:rPr lang="fr-FR"/>
              <a:pPr>
                <a:defRPr/>
              </a:pPr>
              <a:t>‹N°›</a:t>
            </a:fld>
            <a:endParaRPr lang="fr-FR"/>
          </a:p>
        </p:txBody>
      </p:sp>
    </p:spTree>
    <p:extLst>
      <p:ext uri="{BB962C8B-B14F-4D97-AF65-F5344CB8AC3E}">
        <p14:creationId xmlns:p14="http://schemas.microsoft.com/office/powerpoint/2010/main" val="2922863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source: https//www.gouvernement.fr au 01 03 20</a:t>
            </a:r>
          </a:p>
        </p:txBody>
      </p:sp>
      <p:sp>
        <p:nvSpPr>
          <p:cNvPr id="6" name="Espace réservé du numéro de diapositive 5"/>
          <p:cNvSpPr>
            <a:spLocks noGrp="1"/>
          </p:cNvSpPr>
          <p:nvPr>
            <p:ph type="sldNum" sz="quarter" idx="12"/>
          </p:nvPr>
        </p:nvSpPr>
        <p:spPr/>
        <p:txBody>
          <a:bodyPr/>
          <a:lstStyle>
            <a:lvl1pPr>
              <a:defRPr/>
            </a:lvl1pPr>
          </a:lstStyle>
          <a:p>
            <a:pPr>
              <a:defRPr/>
            </a:pPr>
            <a:fld id="{14154351-84A9-452E-9F75-4BC7630DEB9B}" type="slidenum">
              <a:rPr lang="fr-FR"/>
              <a:pPr>
                <a:defRPr/>
              </a:pPr>
              <a:t>‹N°›</a:t>
            </a:fld>
            <a:endParaRPr lang="fr-FR"/>
          </a:p>
        </p:txBody>
      </p:sp>
    </p:spTree>
    <p:extLst>
      <p:ext uri="{BB962C8B-B14F-4D97-AF65-F5344CB8AC3E}">
        <p14:creationId xmlns:p14="http://schemas.microsoft.com/office/powerpoint/2010/main" val="686345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source: https//www.gouvernement.fr au 01 03 20</a:t>
            </a:r>
          </a:p>
        </p:txBody>
      </p:sp>
      <p:sp>
        <p:nvSpPr>
          <p:cNvPr id="6" name="Espace réservé du numéro de diapositive 5"/>
          <p:cNvSpPr>
            <a:spLocks noGrp="1"/>
          </p:cNvSpPr>
          <p:nvPr>
            <p:ph type="sldNum" sz="quarter" idx="12"/>
          </p:nvPr>
        </p:nvSpPr>
        <p:spPr/>
        <p:txBody>
          <a:bodyPr/>
          <a:lstStyle>
            <a:lvl1pPr>
              <a:defRPr/>
            </a:lvl1pPr>
          </a:lstStyle>
          <a:p>
            <a:pPr>
              <a:defRPr/>
            </a:pPr>
            <a:fld id="{C65EBD55-2FA6-4BCB-9689-8886FDEC3EBD}" type="slidenum">
              <a:rPr lang="fr-FR"/>
              <a:pPr>
                <a:defRPr/>
              </a:pPr>
              <a:t>‹N°›</a:t>
            </a:fld>
            <a:endParaRPr lang="fr-FR"/>
          </a:p>
        </p:txBody>
      </p:sp>
    </p:spTree>
    <p:extLst>
      <p:ext uri="{BB962C8B-B14F-4D97-AF65-F5344CB8AC3E}">
        <p14:creationId xmlns:p14="http://schemas.microsoft.com/office/powerpoint/2010/main" val="1530356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source: https//www.gouvernement.fr au 01 03 20</a:t>
            </a:r>
          </a:p>
        </p:txBody>
      </p:sp>
      <p:sp>
        <p:nvSpPr>
          <p:cNvPr id="6" name="Espace réservé du numéro de diapositive 5"/>
          <p:cNvSpPr>
            <a:spLocks noGrp="1"/>
          </p:cNvSpPr>
          <p:nvPr>
            <p:ph type="sldNum" sz="quarter" idx="12"/>
          </p:nvPr>
        </p:nvSpPr>
        <p:spPr/>
        <p:txBody>
          <a:bodyPr/>
          <a:lstStyle>
            <a:lvl1pPr>
              <a:defRPr/>
            </a:lvl1pPr>
          </a:lstStyle>
          <a:p>
            <a:pPr>
              <a:defRPr/>
            </a:pPr>
            <a:fld id="{55FBE564-B44E-47D2-A016-DB01190D92CF}" type="slidenum">
              <a:rPr lang="fr-FR"/>
              <a:pPr>
                <a:defRPr/>
              </a:pPr>
              <a:t>‹N°›</a:t>
            </a:fld>
            <a:endParaRPr lang="fr-FR"/>
          </a:p>
        </p:txBody>
      </p:sp>
    </p:spTree>
    <p:extLst>
      <p:ext uri="{BB962C8B-B14F-4D97-AF65-F5344CB8AC3E}">
        <p14:creationId xmlns:p14="http://schemas.microsoft.com/office/powerpoint/2010/main" val="841120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source: https//www.gouvernement.fr au 01 03 20</a:t>
            </a:r>
          </a:p>
        </p:txBody>
      </p:sp>
      <p:sp>
        <p:nvSpPr>
          <p:cNvPr id="7" name="Espace réservé du numéro de diapositive 5"/>
          <p:cNvSpPr>
            <a:spLocks noGrp="1"/>
          </p:cNvSpPr>
          <p:nvPr>
            <p:ph type="sldNum" sz="quarter" idx="12"/>
          </p:nvPr>
        </p:nvSpPr>
        <p:spPr/>
        <p:txBody>
          <a:bodyPr/>
          <a:lstStyle>
            <a:lvl1pPr>
              <a:defRPr/>
            </a:lvl1pPr>
          </a:lstStyle>
          <a:p>
            <a:pPr>
              <a:defRPr/>
            </a:pPr>
            <a:fld id="{D463761D-A6FE-4988-80A8-83ED13777E08}" type="slidenum">
              <a:rPr lang="fr-FR"/>
              <a:pPr>
                <a:defRPr/>
              </a:pPr>
              <a:t>‹N°›</a:t>
            </a:fld>
            <a:endParaRPr lang="fr-FR"/>
          </a:p>
        </p:txBody>
      </p:sp>
    </p:spTree>
    <p:extLst>
      <p:ext uri="{BB962C8B-B14F-4D97-AF65-F5344CB8AC3E}">
        <p14:creationId xmlns:p14="http://schemas.microsoft.com/office/powerpoint/2010/main" val="1227806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fr-FR"/>
              <a:t>source: https//www.gouvernement.fr au 01 03 20</a:t>
            </a:r>
          </a:p>
        </p:txBody>
      </p:sp>
      <p:sp>
        <p:nvSpPr>
          <p:cNvPr id="9" name="Espace réservé du numéro de diapositive 5"/>
          <p:cNvSpPr>
            <a:spLocks noGrp="1"/>
          </p:cNvSpPr>
          <p:nvPr>
            <p:ph type="sldNum" sz="quarter" idx="12"/>
          </p:nvPr>
        </p:nvSpPr>
        <p:spPr/>
        <p:txBody>
          <a:bodyPr/>
          <a:lstStyle>
            <a:lvl1pPr>
              <a:defRPr/>
            </a:lvl1pPr>
          </a:lstStyle>
          <a:p>
            <a:pPr>
              <a:defRPr/>
            </a:pPr>
            <a:fld id="{BC21DC4D-D6AD-4205-BD0A-C20A2B242F42}" type="slidenum">
              <a:rPr lang="fr-FR"/>
              <a:pPr>
                <a:defRPr/>
              </a:pPr>
              <a:t>‹N°›</a:t>
            </a:fld>
            <a:endParaRPr lang="fr-FR"/>
          </a:p>
        </p:txBody>
      </p:sp>
    </p:spTree>
    <p:extLst>
      <p:ext uri="{BB962C8B-B14F-4D97-AF65-F5344CB8AC3E}">
        <p14:creationId xmlns:p14="http://schemas.microsoft.com/office/powerpoint/2010/main" val="34111242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fr-FR"/>
              <a:t>source: https//www.gouvernement.fr au 01 03 20</a:t>
            </a:r>
          </a:p>
        </p:txBody>
      </p:sp>
      <p:sp>
        <p:nvSpPr>
          <p:cNvPr id="5" name="Espace réservé du numéro de diapositive 5"/>
          <p:cNvSpPr>
            <a:spLocks noGrp="1"/>
          </p:cNvSpPr>
          <p:nvPr>
            <p:ph type="sldNum" sz="quarter" idx="12"/>
          </p:nvPr>
        </p:nvSpPr>
        <p:spPr/>
        <p:txBody>
          <a:bodyPr/>
          <a:lstStyle>
            <a:lvl1pPr>
              <a:defRPr/>
            </a:lvl1pPr>
          </a:lstStyle>
          <a:p>
            <a:pPr>
              <a:defRPr/>
            </a:pPr>
            <a:fld id="{03150319-215B-4067-A555-418CF587FA33}" type="slidenum">
              <a:rPr lang="fr-FR"/>
              <a:pPr>
                <a:defRPr/>
              </a:pPr>
              <a:t>‹N°›</a:t>
            </a:fld>
            <a:endParaRPr lang="fr-FR"/>
          </a:p>
        </p:txBody>
      </p:sp>
    </p:spTree>
    <p:extLst>
      <p:ext uri="{BB962C8B-B14F-4D97-AF65-F5344CB8AC3E}">
        <p14:creationId xmlns:p14="http://schemas.microsoft.com/office/powerpoint/2010/main" val="30074799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fr-FR"/>
              <a:t>source: https//www.gouvernement.fr au 01 03 20</a:t>
            </a:r>
          </a:p>
        </p:txBody>
      </p:sp>
      <p:sp>
        <p:nvSpPr>
          <p:cNvPr id="4" name="Espace réservé du numéro de diapositive 5"/>
          <p:cNvSpPr>
            <a:spLocks noGrp="1"/>
          </p:cNvSpPr>
          <p:nvPr>
            <p:ph type="sldNum" sz="quarter" idx="12"/>
          </p:nvPr>
        </p:nvSpPr>
        <p:spPr/>
        <p:txBody>
          <a:bodyPr/>
          <a:lstStyle>
            <a:lvl1pPr>
              <a:defRPr/>
            </a:lvl1pPr>
          </a:lstStyle>
          <a:p>
            <a:pPr>
              <a:defRPr/>
            </a:pPr>
            <a:fld id="{E3A4B5BA-0B34-4C53-89C7-2473A838F93A}" type="slidenum">
              <a:rPr lang="fr-FR"/>
              <a:pPr>
                <a:defRPr/>
              </a:pPr>
              <a:t>‹N°›</a:t>
            </a:fld>
            <a:endParaRPr lang="fr-FR"/>
          </a:p>
        </p:txBody>
      </p:sp>
    </p:spTree>
    <p:extLst>
      <p:ext uri="{BB962C8B-B14F-4D97-AF65-F5344CB8AC3E}">
        <p14:creationId xmlns:p14="http://schemas.microsoft.com/office/powerpoint/2010/main" val="25728306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source: https//www.gouvernement.fr au 01 03 20</a:t>
            </a:r>
          </a:p>
        </p:txBody>
      </p:sp>
      <p:sp>
        <p:nvSpPr>
          <p:cNvPr id="7" name="Espace réservé du numéro de diapositive 5"/>
          <p:cNvSpPr>
            <a:spLocks noGrp="1"/>
          </p:cNvSpPr>
          <p:nvPr>
            <p:ph type="sldNum" sz="quarter" idx="12"/>
          </p:nvPr>
        </p:nvSpPr>
        <p:spPr/>
        <p:txBody>
          <a:bodyPr/>
          <a:lstStyle>
            <a:lvl1pPr>
              <a:defRPr/>
            </a:lvl1pPr>
          </a:lstStyle>
          <a:p>
            <a:pPr>
              <a:defRPr/>
            </a:pPr>
            <a:fld id="{84E357E1-DAC8-4148-AC32-93BD4117B721}" type="slidenum">
              <a:rPr lang="fr-FR"/>
              <a:pPr>
                <a:defRPr/>
              </a:pPr>
              <a:t>‹N°›</a:t>
            </a:fld>
            <a:endParaRPr lang="fr-FR"/>
          </a:p>
        </p:txBody>
      </p:sp>
    </p:spTree>
    <p:extLst>
      <p:ext uri="{BB962C8B-B14F-4D97-AF65-F5344CB8AC3E}">
        <p14:creationId xmlns:p14="http://schemas.microsoft.com/office/powerpoint/2010/main" val="5939384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source: https//www.gouvernement.fr au 01 03 20</a:t>
            </a:r>
          </a:p>
        </p:txBody>
      </p:sp>
      <p:sp>
        <p:nvSpPr>
          <p:cNvPr id="7" name="Espace réservé du numéro de diapositive 5"/>
          <p:cNvSpPr>
            <a:spLocks noGrp="1"/>
          </p:cNvSpPr>
          <p:nvPr>
            <p:ph type="sldNum" sz="quarter" idx="12"/>
          </p:nvPr>
        </p:nvSpPr>
        <p:spPr/>
        <p:txBody>
          <a:bodyPr/>
          <a:lstStyle>
            <a:lvl1pPr>
              <a:defRPr/>
            </a:lvl1pPr>
          </a:lstStyle>
          <a:p>
            <a:pPr>
              <a:defRPr/>
            </a:pPr>
            <a:fld id="{5ED0BEEC-F370-4FE5-8864-0A2337503356}" type="slidenum">
              <a:rPr lang="fr-FR"/>
              <a:pPr>
                <a:defRPr/>
              </a:pPr>
              <a:t>‹N°›</a:t>
            </a:fld>
            <a:endParaRPr lang="fr-FR"/>
          </a:p>
        </p:txBody>
      </p:sp>
    </p:spTree>
    <p:extLst>
      <p:ext uri="{BB962C8B-B14F-4D97-AF65-F5344CB8AC3E}">
        <p14:creationId xmlns:p14="http://schemas.microsoft.com/office/powerpoint/2010/main" val="4278883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graphicFrame>
        <p:nvGraphicFramePr>
          <p:cNvPr id="4" name="Object 1"/>
          <p:cNvGraphicFramePr>
            <a:graphicFrameLocks noChangeAspect="1"/>
          </p:cNvGraphicFramePr>
          <p:nvPr userDrawn="1"/>
        </p:nvGraphicFramePr>
        <p:xfrm>
          <a:off x="685800" y="1016000"/>
          <a:ext cx="5715000" cy="190500"/>
        </p:xfrm>
        <a:graphic>
          <a:graphicData uri="http://schemas.openxmlformats.org/presentationml/2006/ole">
            <mc:AlternateContent xmlns:mc="http://schemas.openxmlformats.org/markup-compatibility/2006">
              <mc:Choice xmlns:v="urn:schemas-microsoft-com:vml" Requires="v">
                <p:oleObj spid="_x0000_s67589" name="Photo Editor Photo" r:id="rId3" imgW="5714286" imgH="190426" progId="">
                  <p:embed/>
                </p:oleObj>
              </mc:Choice>
              <mc:Fallback>
                <p:oleObj name="Photo Editor Photo" r:id="rId3" imgW="5714286" imgH="19042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016000"/>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3"/>
          <p:cNvSpPr>
            <a:spLocks noGrp="1" noChangeArrowheads="1"/>
          </p:cNvSpPr>
          <p:nvPr>
            <p:ph type="sldNum" sz="quarter" idx="10"/>
          </p:nvPr>
        </p:nvSpPr>
        <p:spPr/>
        <p:txBody>
          <a:bodyPr/>
          <a:lstStyle>
            <a:lvl1pPr fontAlgn="auto">
              <a:spcBef>
                <a:spcPts val="0"/>
              </a:spcBef>
              <a:spcAft>
                <a:spcPts val="0"/>
              </a:spcAft>
              <a:defRPr/>
            </a:lvl1pPr>
          </a:lstStyle>
          <a:p>
            <a:pPr>
              <a:defRPr/>
            </a:pPr>
            <a:fld id="{51DF9ECC-E06B-475E-B93D-2928E59B8366}" type="slidenum">
              <a:rPr lang="fr-FR"/>
              <a:pPr>
                <a:defRPr/>
              </a:pPr>
              <a:t>‹N°›</a:t>
            </a:fld>
            <a:endParaRPr lang="fr-FR"/>
          </a:p>
        </p:txBody>
      </p:sp>
    </p:spTree>
    <p:extLst>
      <p:ext uri="{BB962C8B-B14F-4D97-AF65-F5344CB8AC3E}">
        <p14:creationId xmlns:p14="http://schemas.microsoft.com/office/powerpoint/2010/main" val="1531624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source: https//www.gouvernement.fr au 01 03 20</a:t>
            </a:r>
          </a:p>
        </p:txBody>
      </p:sp>
      <p:sp>
        <p:nvSpPr>
          <p:cNvPr id="6" name="Espace réservé du numéro de diapositive 5"/>
          <p:cNvSpPr>
            <a:spLocks noGrp="1"/>
          </p:cNvSpPr>
          <p:nvPr>
            <p:ph type="sldNum" sz="quarter" idx="12"/>
          </p:nvPr>
        </p:nvSpPr>
        <p:spPr/>
        <p:txBody>
          <a:bodyPr/>
          <a:lstStyle>
            <a:lvl1pPr>
              <a:defRPr/>
            </a:lvl1pPr>
          </a:lstStyle>
          <a:p>
            <a:pPr>
              <a:defRPr/>
            </a:pPr>
            <a:fld id="{30FF00BC-187A-43FF-B9E4-DE4FEB625ECB}" type="slidenum">
              <a:rPr lang="fr-FR"/>
              <a:pPr>
                <a:defRPr/>
              </a:pPr>
              <a:t>‹N°›</a:t>
            </a:fld>
            <a:endParaRPr lang="fr-FR"/>
          </a:p>
        </p:txBody>
      </p:sp>
    </p:spTree>
    <p:extLst>
      <p:ext uri="{BB962C8B-B14F-4D97-AF65-F5344CB8AC3E}">
        <p14:creationId xmlns:p14="http://schemas.microsoft.com/office/powerpoint/2010/main" val="40598187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source: https//www.gouvernement.fr au 01 03 20</a:t>
            </a:r>
          </a:p>
        </p:txBody>
      </p:sp>
      <p:sp>
        <p:nvSpPr>
          <p:cNvPr id="6" name="Espace réservé du numéro de diapositive 5"/>
          <p:cNvSpPr>
            <a:spLocks noGrp="1"/>
          </p:cNvSpPr>
          <p:nvPr>
            <p:ph type="sldNum" sz="quarter" idx="12"/>
          </p:nvPr>
        </p:nvSpPr>
        <p:spPr/>
        <p:txBody>
          <a:bodyPr/>
          <a:lstStyle>
            <a:lvl1pPr>
              <a:defRPr/>
            </a:lvl1pPr>
          </a:lstStyle>
          <a:p>
            <a:pPr>
              <a:defRPr/>
            </a:pPr>
            <a:fld id="{2E1FAE2D-E082-479D-9C30-47E530E17C2C}" type="slidenum">
              <a:rPr lang="fr-FR"/>
              <a:pPr>
                <a:defRPr/>
              </a:pPr>
              <a:t>‹N°›</a:t>
            </a:fld>
            <a:endParaRPr lang="fr-FR"/>
          </a:p>
        </p:txBody>
      </p:sp>
    </p:spTree>
    <p:extLst>
      <p:ext uri="{BB962C8B-B14F-4D97-AF65-F5344CB8AC3E}">
        <p14:creationId xmlns:p14="http://schemas.microsoft.com/office/powerpoint/2010/main" val="2132052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aphicFrame>
        <p:nvGraphicFramePr>
          <p:cNvPr id="4" name="Object 1"/>
          <p:cNvGraphicFramePr>
            <a:graphicFrameLocks noChangeAspect="1"/>
          </p:cNvGraphicFramePr>
          <p:nvPr/>
        </p:nvGraphicFramePr>
        <p:xfrm>
          <a:off x="685800" y="1016000"/>
          <a:ext cx="5715000" cy="190500"/>
        </p:xfrm>
        <a:graphic>
          <a:graphicData uri="http://schemas.openxmlformats.org/presentationml/2006/ole">
            <mc:AlternateContent xmlns:mc="http://schemas.openxmlformats.org/markup-compatibility/2006">
              <mc:Choice xmlns:v="urn:schemas-microsoft-com:vml" Requires="v">
                <p:oleObj spid="_x0000_s68613" name="Photo Editor Photo" r:id="rId3" imgW="5714286" imgH="190426" progId="">
                  <p:embed/>
                </p:oleObj>
              </mc:Choice>
              <mc:Fallback>
                <p:oleObj name="Photo Editor Photo" r:id="rId3" imgW="5714286" imgH="19042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016000"/>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5" name="Rectangle 3"/>
          <p:cNvSpPr>
            <a:spLocks noGrp="1" noChangeArrowheads="1"/>
          </p:cNvSpPr>
          <p:nvPr>
            <p:ph type="sldNum" sz="quarter" idx="10"/>
          </p:nvPr>
        </p:nvSpPr>
        <p:spPr/>
        <p:txBody>
          <a:bodyPr/>
          <a:lstStyle>
            <a:lvl1pPr fontAlgn="auto">
              <a:spcBef>
                <a:spcPts val="0"/>
              </a:spcBef>
              <a:spcAft>
                <a:spcPts val="0"/>
              </a:spcAft>
              <a:defRPr/>
            </a:lvl1pPr>
          </a:lstStyle>
          <a:p>
            <a:pPr>
              <a:defRPr/>
            </a:pPr>
            <a:fld id="{721E12F6-E20A-41C6-AAAA-4DBCBACB98FF}" type="slidenum">
              <a:rPr lang="fr-FR"/>
              <a:pPr>
                <a:defRPr/>
              </a:pPr>
              <a:t>‹N°›</a:t>
            </a:fld>
            <a:endParaRPr lang="fr-FR"/>
          </a:p>
        </p:txBody>
      </p:sp>
    </p:spTree>
    <p:extLst>
      <p:ext uri="{BB962C8B-B14F-4D97-AF65-F5344CB8AC3E}">
        <p14:creationId xmlns:p14="http://schemas.microsoft.com/office/powerpoint/2010/main" val="305515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graphicFrame>
        <p:nvGraphicFramePr>
          <p:cNvPr id="5" name="Object 1"/>
          <p:cNvGraphicFramePr>
            <a:graphicFrameLocks noChangeAspect="1"/>
          </p:cNvGraphicFramePr>
          <p:nvPr/>
        </p:nvGraphicFramePr>
        <p:xfrm>
          <a:off x="685800" y="1016000"/>
          <a:ext cx="5715000" cy="190500"/>
        </p:xfrm>
        <a:graphic>
          <a:graphicData uri="http://schemas.openxmlformats.org/presentationml/2006/ole">
            <mc:AlternateContent xmlns:mc="http://schemas.openxmlformats.org/markup-compatibility/2006">
              <mc:Choice xmlns:v="urn:schemas-microsoft-com:vml" Requires="v">
                <p:oleObj spid="_x0000_s69637" name="Photo Editor Photo" r:id="rId3" imgW="5714286" imgH="190426" progId="">
                  <p:embed/>
                </p:oleObj>
              </mc:Choice>
              <mc:Fallback>
                <p:oleObj name="Photo Editor Photo" r:id="rId3" imgW="5714286" imgH="19042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016000"/>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85800" y="1625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572000" y="1625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Rectangle 4"/>
          <p:cNvSpPr>
            <a:spLocks noGrp="1" noChangeArrowheads="1"/>
          </p:cNvSpPr>
          <p:nvPr>
            <p:ph type="sldNum" sz="quarter" idx="10"/>
          </p:nvPr>
        </p:nvSpPr>
        <p:spPr/>
        <p:txBody>
          <a:bodyPr/>
          <a:lstStyle>
            <a:lvl1pPr fontAlgn="auto">
              <a:spcBef>
                <a:spcPts val="0"/>
              </a:spcBef>
              <a:spcAft>
                <a:spcPts val="0"/>
              </a:spcAft>
              <a:defRPr/>
            </a:lvl1pPr>
          </a:lstStyle>
          <a:p>
            <a:pPr>
              <a:defRPr/>
            </a:pPr>
            <a:fld id="{4095F411-E39A-4172-AD31-FD4B6CAD230C}" type="slidenum">
              <a:rPr lang="fr-FR"/>
              <a:pPr>
                <a:defRPr/>
              </a:pPr>
              <a:t>‹N°›</a:t>
            </a:fld>
            <a:endParaRPr lang="fr-FR"/>
          </a:p>
        </p:txBody>
      </p:sp>
    </p:spTree>
    <p:extLst>
      <p:ext uri="{BB962C8B-B14F-4D97-AF65-F5344CB8AC3E}">
        <p14:creationId xmlns:p14="http://schemas.microsoft.com/office/powerpoint/2010/main" val="138849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graphicFrame>
        <p:nvGraphicFramePr>
          <p:cNvPr id="7" name="Object 1"/>
          <p:cNvGraphicFramePr>
            <a:graphicFrameLocks noChangeAspect="1"/>
          </p:cNvGraphicFramePr>
          <p:nvPr/>
        </p:nvGraphicFramePr>
        <p:xfrm>
          <a:off x="685800" y="1016000"/>
          <a:ext cx="5715000" cy="190500"/>
        </p:xfrm>
        <a:graphic>
          <a:graphicData uri="http://schemas.openxmlformats.org/presentationml/2006/ole">
            <mc:AlternateContent xmlns:mc="http://schemas.openxmlformats.org/markup-compatibility/2006">
              <mc:Choice xmlns:v="urn:schemas-microsoft-com:vml" Requires="v">
                <p:oleObj spid="_x0000_s70661" name="Photo Editor Photo" r:id="rId3" imgW="5714286" imgH="190426" progId="">
                  <p:embed/>
                </p:oleObj>
              </mc:Choice>
              <mc:Fallback>
                <p:oleObj name="Photo Editor Photo" r:id="rId3" imgW="5714286" imgH="19042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016000"/>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8" name="Rectangle 7"/>
          <p:cNvSpPr>
            <a:spLocks noGrp="1" noChangeArrowheads="1"/>
          </p:cNvSpPr>
          <p:nvPr>
            <p:ph type="sldNum" sz="quarter" idx="10"/>
          </p:nvPr>
        </p:nvSpPr>
        <p:spPr/>
        <p:txBody>
          <a:bodyPr/>
          <a:lstStyle>
            <a:lvl1pPr fontAlgn="auto">
              <a:spcBef>
                <a:spcPts val="0"/>
              </a:spcBef>
              <a:spcAft>
                <a:spcPts val="0"/>
              </a:spcAft>
              <a:defRPr/>
            </a:lvl1pPr>
          </a:lstStyle>
          <a:p>
            <a:pPr>
              <a:defRPr/>
            </a:pPr>
            <a:fld id="{DE7ADBC7-8CBB-431E-A092-8F5B697D8C2C}" type="slidenum">
              <a:rPr lang="fr-FR"/>
              <a:pPr>
                <a:defRPr/>
              </a:pPr>
              <a:t>‹N°›</a:t>
            </a:fld>
            <a:endParaRPr lang="fr-FR"/>
          </a:p>
        </p:txBody>
      </p:sp>
    </p:spTree>
    <p:extLst>
      <p:ext uri="{BB962C8B-B14F-4D97-AF65-F5344CB8AC3E}">
        <p14:creationId xmlns:p14="http://schemas.microsoft.com/office/powerpoint/2010/main" val="425440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re seul">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623C401B-E91C-4D8A-8B47-938FBD02835D}" type="slidenum">
              <a:rPr lang="fr-FR"/>
              <a:pPr>
                <a:defRPr/>
              </a:pPr>
              <a:t>‹N°›</a:t>
            </a:fld>
            <a:endParaRPr lang="fr-FR"/>
          </a:p>
        </p:txBody>
      </p:sp>
    </p:spTree>
    <p:extLst>
      <p:ext uri="{BB962C8B-B14F-4D97-AF65-F5344CB8AC3E}">
        <p14:creationId xmlns:p14="http://schemas.microsoft.com/office/powerpoint/2010/main" val="584090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aphicFrame>
        <p:nvGraphicFramePr>
          <p:cNvPr id="5" name="Object 1"/>
          <p:cNvGraphicFramePr>
            <a:graphicFrameLocks noChangeAspect="1"/>
          </p:cNvGraphicFramePr>
          <p:nvPr/>
        </p:nvGraphicFramePr>
        <p:xfrm>
          <a:off x="685800" y="1016000"/>
          <a:ext cx="5715000" cy="190500"/>
        </p:xfrm>
        <a:graphic>
          <a:graphicData uri="http://schemas.openxmlformats.org/presentationml/2006/ole">
            <mc:AlternateContent xmlns:mc="http://schemas.openxmlformats.org/markup-compatibility/2006">
              <mc:Choice xmlns:v="urn:schemas-microsoft-com:vml" Requires="v">
                <p:oleObj spid="_x0000_s71685" name="Photo Editor Photo" r:id="rId3" imgW="5714286" imgH="190426" progId="">
                  <p:embed/>
                </p:oleObj>
              </mc:Choice>
              <mc:Fallback>
                <p:oleObj name="Photo Editor Photo" r:id="rId3" imgW="5714286" imgH="19042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016000"/>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6" name="Rectangle 4"/>
          <p:cNvSpPr>
            <a:spLocks noGrp="1" noChangeArrowheads="1"/>
          </p:cNvSpPr>
          <p:nvPr>
            <p:ph type="sldNum" sz="quarter" idx="10"/>
          </p:nvPr>
        </p:nvSpPr>
        <p:spPr/>
        <p:txBody>
          <a:bodyPr/>
          <a:lstStyle>
            <a:lvl1pPr fontAlgn="auto">
              <a:spcBef>
                <a:spcPts val="0"/>
              </a:spcBef>
              <a:spcAft>
                <a:spcPts val="0"/>
              </a:spcAft>
              <a:defRPr/>
            </a:lvl1pPr>
          </a:lstStyle>
          <a:p>
            <a:pPr>
              <a:defRPr/>
            </a:pPr>
            <a:fld id="{92525F0A-D7C7-4AFA-944C-E9E6C414DBF1}" type="slidenum">
              <a:rPr lang="fr-FR"/>
              <a:pPr>
                <a:defRPr/>
              </a:pPr>
              <a:t>‹N°›</a:t>
            </a:fld>
            <a:endParaRPr lang="fr-FR"/>
          </a:p>
        </p:txBody>
      </p:sp>
    </p:spTree>
    <p:extLst>
      <p:ext uri="{BB962C8B-B14F-4D97-AF65-F5344CB8AC3E}">
        <p14:creationId xmlns:p14="http://schemas.microsoft.com/office/powerpoint/2010/main" val="3665202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aphicFrame>
        <p:nvGraphicFramePr>
          <p:cNvPr id="5" name="Object 1"/>
          <p:cNvGraphicFramePr>
            <a:graphicFrameLocks noChangeAspect="1"/>
          </p:cNvGraphicFramePr>
          <p:nvPr/>
        </p:nvGraphicFramePr>
        <p:xfrm>
          <a:off x="685800" y="1016000"/>
          <a:ext cx="5715000" cy="190500"/>
        </p:xfrm>
        <a:graphic>
          <a:graphicData uri="http://schemas.openxmlformats.org/presentationml/2006/ole">
            <mc:AlternateContent xmlns:mc="http://schemas.openxmlformats.org/markup-compatibility/2006">
              <mc:Choice xmlns:v="urn:schemas-microsoft-com:vml" Requires="v">
                <p:oleObj spid="_x0000_s72709" name="Photo Editor Photo" r:id="rId3" imgW="5714286" imgH="190426" progId="">
                  <p:embed/>
                </p:oleObj>
              </mc:Choice>
              <mc:Fallback>
                <p:oleObj name="Photo Editor Photo" r:id="rId3" imgW="5714286" imgH="19042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016000"/>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6" name="Rectangle 4"/>
          <p:cNvSpPr>
            <a:spLocks noGrp="1" noChangeArrowheads="1"/>
          </p:cNvSpPr>
          <p:nvPr>
            <p:ph type="sldNum" sz="quarter" idx="10"/>
          </p:nvPr>
        </p:nvSpPr>
        <p:spPr/>
        <p:txBody>
          <a:bodyPr/>
          <a:lstStyle>
            <a:lvl1pPr fontAlgn="auto">
              <a:spcBef>
                <a:spcPts val="0"/>
              </a:spcBef>
              <a:spcAft>
                <a:spcPts val="0"/>
              </a:spcAft>
              <a:defRPr/>
            </a:lvl1pPr>
          </a:lstStyle>
          <a:p>
            <a:pPr>
              <a:defRPr/>
            </a:pPr>
            <a:fld id="{D3A1D420-3E7D-4E99-8622-2CD9F7797209}" type="slidenum">
              <a:rPr lang="fr-FR"/>
              <a:pPr>
                <a:defRPr/>
              </a:pPr>
              <a:t>‹N°›</a:t>
            </a:fld>
            <a:endParaRPr lang="fr-FR"/>
          </a:p>
        </p:txBody>
      </p:sp>
    </p:spTree>
    <p:extLst>
      <p:ext uri="{BB962C8B-B14F-4D97-AF65-F5344CB8AC3E}">
        <p14:creationId xmlns:p14="http://schemas.microsoft.com/office/powerpoint/2010/main" val="3921744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graphicFrame>
        <p:nvGraphicFramePr>
          <p:cNvPr id="4" name="Object 1"/>
          <p:cNvGraphicFramePr>
            <a:graphicFrameLocks noChangeAspect="1"/>
          </p:cNvGraphicFramePr>
          <p:nvPr/>
        </p:nvGraphicFramePr>
        <p:xfrm>
          <a:off x="685800" y="1016000"/>
          <a:ext cx="5715000" cy="190500"/>
        </p:xfrm>
        <a:graphic>
          <a:graphicData uri="http://schemas.openxmlformats.org/presentationml/2006/ole">
            <mc:AlternateContent xmlns:mc="http://schemas.openxmlformats.org/markup-compatibility/2006">
              <mc:Choice xmlns:v="urn:schemas-microsoft-com:vml" Requires="v">
                <p:oleObj spid="_x0000_s73733" name="Photo Editor Photo" r:id="rId3" imgW="5714286" imgH="190426" progId="">
                  <p:embed/>
                </p:oleObj>
              </mc:Choice>
              <mc:Fallback>
                <p:oleObj name="Photo Editor Photo" r:id="rId3" imgW="5714286" imgH="19042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016000"/>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3"/>
          <p:cNvSpPr>
            <a:spLocks noGrp="1" noChangeArrowheads="1"/>
          </p:cNvSpPr>
          <p:nvPr>
            <p:ph type="sldNum" sz="quarter" idx="10"/>
          </p:nvPr>
        </p:nvSpPr>
        <p:spPr/>
        <p:txBody>
          <a:bodyPr/>
          <a:lstStyle>
            <a:lvl1pPr fontAlgn="auto">
              <a:spcBef>
                <a:spcPts val="0"/>
              </a:spcBef>
              <a:spcAft>
                <a:spcPts val="0"/>
              </a:spcAft>
              <a:defRPr/>
            </a:lvl1pPr>
          </a:lstStyle>
          <a:p>
            <a:pPr>
              <a:defRPr/>
            </a:pPr>
            <a:fld id="{315C630C-DF8B-47F2-B71B-953183650363}" type="slidenum">
              <a:rPr lang="fr-FR"/>
              <a:pPr>
                <a:defRPr/>
              </a:pPr>
              <a:t>‹N°›</a:t>
            </a:fld>
            <a:endParaRPr lang="fr-FR"/>
          </a:p>
        </p:txBody>
      </p:sp>
    </p:spTree>
    <p:extLst>
      <p:ext uri="{BB962C8B-B14F-4D97-AF65-F5344CB8AC3E}">
        <p14:creationId xmlns:p14="http://schemas.microsoft.com/office/powerpoint/2010/main" val="2247814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vmlDrawing" Target="../drawings/vmlDrawing1.v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620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 du masque</a:t>
            </a:r>
          </a:p>
        </p:txBody>
      </p:sp>
      <p:sp>
        <p:nvSpPr>
          <p:cNvPr id="1027" name="Rectangle 3"/>
          <p:cNvSpPr>
            <a:spLocks noGrp="1" noChangeArrowheads="1"/>
          </p:cNvSpPr>
          <p:nvPr>
            <p:ph type="body" idx="1"/>
          </p:nvPr>
        </p:nvSpPr>
        <p:spPr bwMode="auto">
          <a:xfrm>
            <a:off x="685800" y="1625600"/>
            <a:ext cx="7620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 xxxxxxxxxxxxxxxxxxxxxxxxxxxxxxxxxxxxxxxxx</a:t>
            </a:r>
          </a:p>
          <a:p>
            <a:pPr lvl="1"/>
            <a:r>
              <a:rPr lang="fr-FR" altLang="fr-FR" smtClean="0"/>
              <a:t>Deuxième niveau</a:t>
            </a:r>
          </a:p>
          <a:p>
            <a:pPr lvl="2"/>
            <a:r>
              <a:rPr lang="fr-FR" altLang="fr-FR" smtClean="0"/>
              <a:t>Troisième niveau</a:t>
            </a:r>
          </a:p>
          <a:p>
            <a:pPr lvl="3"/>
            <a:endParaRPr lang="fr-FR" altLang="fr-FR" smtClean="0"/>
          </a:p>
          <a:p>
            <a:pPr lvl="3"/>
            <a:endParaRPr lang="fr-FR" altLang="fr-FR" smtClean="0"/>
          </a:p>
          <a:p>
            <a:pPr lvl="2"/>
            <a:endParaRPr lang="fr-FR" altLang="fr-FR" smtClean="0"/>
          </a:p>
        </p:txBody>
      </p:sp>
      <p:sp>
        <p:nvSpPr>
          <p:cNvPr id="11" name="Espace réservé du numéro de diapositive 10"/>
          <p:cNvSpPr>
            <a:spLocks noGrp="1" noChangeArrowheads="1"/>
          </p:cNvSpPr>
          <p:nvPr>
            <p:ph type="sldNum" sz="quarter" idx="4"/>
          </p:nvPr>
        </p:nvSpPr>
        <p:spPr bwMode="auto">
          <a:xfrm>
            <a:off x="-13716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solidFill>
                  <a:srgbClr val="A2106A"/>
                </a:solidFill>
                <a:latin typeface="+mn-lt"/>
                <a:cs typeface="+mn-cs"/>
              </a:defRPr>
            </a:lvl1pPr>
          </a:lstStyle>
          <a:p>
            <a:pPr>
              <a:defRPr/>
            </a:pPr>
            <a:fld id="{F42F1F89-352E-409C-AF55-4FC4C1465050}" type="slidenum">
              <a:rPr lang="fr-FR"/>
              <a:pPr>
                <a:defRPr/>
              </a:pPr>
              <a:t>‹N°›</a:t>
            </a:fld>
            <a:endParaRPr lang="fr-FR"/>
          </a:p>
        </p:txBody>
      </p:sp>
      <p:graphicFrame>
        <p:nvGraphicFramePr>
          <p:cNvPr id="1029" name="Object 13"/>
          <p:cNvGraphicFramePr>
            <a:graphicFrameLocks noChangeAspect="1"/>
          </p:cNvGraphicFramePr>
          <p:nvPr/>
        </p:nvGraphicFramePr>
        <p:xfrm>
          <a:off x="685800" y="1016000"/>
          <a:ext cx="5715000" cy="190500"/>
        </p:xfrm>
        <a:graphic>
          <a:graphicData uri="http://schemas.openxmlformats.org/presentationml/2006/ole">
            <mc:AlternateContent xmlns:mc="http://schemas.openxmlformats.org/markup-compatibility/2006">
              <mc:Choice xmlns:v="urn:schemas-microsoft-com:vml" Requires="v">
                <p:oleObj spid="_x0000_s1033" name="Photo Editor Photo" r:id="rId13" imgW="5714286" imgH="190426" progId="">
                  <p:embed/>
                </p:oleObj>
              </mc:Choice>
              <mc:Fallback>
                <p:oleObj name="Photo Editor Photo" r:id="rId13" imgW="5714286" imgH="190426" progId="">
                  <p:embed/>
                  <p:pic>
                    <p:nvPicPr>
                      <p:cNvPr id="0"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5800" y="1016000"/>
                        <a:ext cx="5715000" cy="190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4635" r:id="rId1"/>
    <p:sldLayoutId id="2147484636" r:id="rId2"/>
    <p:sldLayoutId id="2147484637" r:id="rId3"/>
    <p:sldLayoutId id="2147484638" r:id="rId4"/>
    <p:sldLayoutId id="2147484639" r:id="rId5"/>
    <p:sldLayoutId id="2147484640" r:id="rId6"/>
    <p:sldLayoutId id="2147484641" r:id="rId7"/>
    <p:sldLayoutId id="2147484642" r:id="rId8"/>
    <p:sldLayoutId id="2147484643" r:id="rId9"/>
    <p:sldLayoutId id="2147484644" r:id="rId10"/>
  </p:sldLayoutIdLst>
  <p:hf hdr="0" dt="0"/>
  <p:txStyles>
    <p:titleStyle>
      <a:lvl1pPr algn="l" rtl="0" eaLnBrk="0" fontAlgn="base" hangingPunct="0">
        <a:spcBef>
          <a:spcPct val="20000"/>
        </a:spcBef>
        <a:spcAft>
          <a:spcPct val="0"/>
        </a:spcAft>
        <a:defRPr sz="2400" b="1">
          <a:solidFill>
            <a:srgbClr val="A2106A"/>
          </a:solidFill>
          <a:latin typeface="+mj-lt"/>
          <a:ea typeface="+mj-ea"/>
          <a:cs typeface="+mj-cs"/>
        </a:defRPr>
      </a:lvl1pPr>
      <a:lvl2pPr algn="l" rtl="0" eaLnBrk="0" fontAlgn="base" hangingPunct="0">
        <a:spcBef>
          <a:spcPct val="20000"/>
        </a:spcBef>
        <a:spcAft>
          <a:spcPct val="0"/>
        </a:spcAft>
        <a:defRPr sz="2400" b="1">
          <a:solidFill>
            <a:srgbClr val="A2106A"/>
          </a:solidFill>
          <a:latin typeface="Arial" charset="0"/>
        </a:defRPr>
      </a:lvl2pPr>
      <a:lvl3pPr algn="l" rtl="0" eaLnBrk="0" fontAlgn="base" hangingPunct="0">
        <a:spcBef>
          <a:spcPct val="20000"/>
        </a:spcBef>
        <a:spcAft>
          <a:spcPct val="0"/>
        </a:spcAft>
        <a:defRPr sz="2400" b="1">
          <a:solidFill>
            <a:srgbClr val="A2106A"/>
          </a:solidFill>
          <a:latin typeface="Arial" charset="0"/>
        </a:defRPr>
      </a:lvl3pPr>
      <a:lvl4pPr algn="l" rtl="0" eaLnBrk="0" fontAlgn="base" hangingPunct="0">
        <a:spcBef>
          <a:spcPct val="20000"/>
        </a:spcBef>
        <a:spcAft>
          <a:spcPct val="0"/>
        </a:spcAft>
        <a:defRPr sz="2400" b="1">
          <a:solidFill>
            <a:srgbClr val="A2106A"/>
          </a:solidFill>
          <a:latin typeface="Arial" charset="0"/>
        </a:defRPr>
      </a:lvl4pPr>
      <a:lvl5pPr algn="l" rtl="0" eaLnBrk="0" fontAlgn="base" hangingPunct="0">
        <a:spcBef>
          <a:spcPct val="20000"/>
        </a:spcBef>
        <a:spcAft>
          <a:spcPct val="0"/>
        </a:spcAft>
        <a:defRPr sz="2400" b="1">
          <a:solidFill>
            <a:srgbClr val="A2106A"/>
          </a:solidFill>
          <a:latin typeface="Arial" charset="0"/>
        </a:defRPr>
      </a:lvl5pPr>
      <a:lvl6pPr marL="457200" algn="l" rtl="0" fontAlgn="base">
        <a:spcBef>
          <a:spcPct val="20000"/>
        </a:spcBef>
        <a:spcAft>
          <a:spcPct val="0"/>
        </a:spcAft>
        <a:defRPr sz="2400" b="1">
          <a:solidFill>
            <a:srgbClr val="A2106A"/>
          </a:solidFill>
          <a:latin typeface="Arial" charset="0"/>
        </a:defRPr>
      </a:lvl6pPr>
      <a:lvl7pPr marL="914400" algn="l" rtl="0" fontAlgn="base">
        <a:spcBef>
          <a:spcPct val="20000"/>
        </a:spcBef>
        <a:spcAft>
          <a:spcPct val="0"/>
        </a:spcAft>
        <a:defRPr sz="2400" b="1">
          <a:solidFill>
            <a:srgbClr val="A2106A"/>
          </a:solidFill>
          <a:latin typeface="Arial" charset="0"/>
        </a:defRPr>
      </a:lvl7pPr>
      <a:lvl8pPr marL="1371600" algn="l" rtl="0" fontAlgn="base">
        <a:spcBef>
          <a:spcPct val="20000"/>
        </a:spcBef>
        <a:spcAft>
          <a:spcPct val="0"/>
        </a:spcAft>
        <a:defRPr sz="2400" b="1">
          <a:solidFill>
            <a:srgbClr val="A2106A"/>
          </a:solidFill>
          <a:latin typeface="Arial" charset="0"/>
        </a:defRPr>
      </a:lvl8pPr>
      <a:lvl9pPr marL="1828800" algn="l" rtl="0" fontAlgn="base">
        <a:spcBef>
          <a:spcPct val="20000"/>
        </a:spcBef>
        <a:spcAft>
          <a:spcPct val="0"/>
        </a:spcAft>
        <a:defRPr sz="2400" b="1">
          <a:solidFill>
            <a:srgbClr val="A2106A"/>
          </a:solidFill>
          <a:latin typeface="Arial" charset="0"/>
        </a:defRPr>
      </a:lvl9pPr>
    </p:titleStyle>
    <p:bodyStyle>
      <a:lvl1pPr marL="342900" indent="-342900" algn="l" rtl="0" eaLnBrk="0" fontAlgn="base" hangingPunct="0">
        <a:spcBef>
          <a:spcPct val="20000"/>
        </a:spcBef>
        <a:spcAft>
          <a:spcPct val="0"/>
        </a:spcAft>
        <a:buClr>
          <a:srgbClr val="B0BC00"/>
        </a:buClr>
        <a:buSzPct val="60000"/>
        <a:buBlip>
          <a:blip r:embed="rId15"/>
        </a:buBlip>
        <a:defRPr>
          <a:solidFill>
            <a:srgbClr val="58585A"/>
          </a:solidFill>
          <a:latin typeface="+mn-lt"/>
          <a:ea typeface="+mn-ea"/>
          <a:cs typeface="+mn-cs"/>
        </a:defRPr>
      </a:lvl1pPr>
      <a:lvl2pPr marL="742950" indent="-285750" algn="l" rtl="0" eaLnBrk="0" fontAlgn="base" hangingPunct="0">
        <a:spcBef>
          <a:spcPct val="20000"/>
        </a:spcBef>
        <a:spcAft>
          <a:spcPct val="0"/>
        </a:spcAft>
        <a:buClr>
          <a:srgbClr val="B0BC00"/>
        </a:buClr>
        <a:buSzPct val="50000"/>
        <a:buBlip>
          <a:blip r:embed="rId15"/>
        </a:buBlip>
        <a:defRPr sz="1600">
          <a:solidFill>
            <a:srgbClr val="58585A"/>
          </a:solidFill>
          <a:latin typeface="+mn-lt"/>
        </a:defRPr>
      </a:lvl2pPr>
      <a:lvl3pPr marL="1143000" indent="-228600" algn="l" rtl="0" eaLnBrk="0" fontAlgn="base" hangingPunct="0">
        <a:spcBef>
          <a:spcPct val="20000"/>
        </a:spcBef>
        <a:spcAft>
          <a:spcPct val="0"/>
        </a:spcAft>
        <a:buClr>
          <a:srgbClr val="B0BC00"/>
        </a:buClr>
        <a:buSzPct val="50000"/>
        <a:buBlip>
          <a:blip r:embed="rId15"/>
        </a:buBlip>
        <a:defRPr sz="1400">
          <a:solidFill>
            <a:srgbClr val="58585A"/>
          </a:solidFill>
          <a:latin typeface="+mn-lt"/>
        </a:defRPr>
      </a:lvl3pPr>
      <a:lvl4pPr marL="1600200" indent="-228600" algn="l" rtl="0" eaLnBrk="0" fontAlgn="base" hangingPunct="0">
        <a:spcBef>
          <a:spcPct val="20000"/>
        </a:spcBef>
        <a:spcAft>
          <a:spcPct val="0"/>
        </a:spcAft>
        <a:buClr>
          <a:srgbClr val="B0BC00"/>
        </a:buClr>
        <a:defRPr sz="1400">
          <a:solidFill>
            <a:srgbClr val="58585A"/>
          </a:solidFill>
          <a:latin typeface="+mn-lt"/>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fontAlgn="base">
        <a:spcBef>
          <a:spcPct val="20000"/>
        </a:spcBef>
        <a:spcAft>
          <a:spcPct val="0"/>
        </a:spcAft>
        <a:buChar char="»"/>
        <a:defRPr sz="2000">
          <a:solidFill>
            <a:schemeClr val="tx1"/>
          </a:solidFill>
          <a:latin typeface="Times New Roman" pitchFamily="18" charset="0"/>
        </a:defRPr>
      </a:lvl6pPr>
      <a:lvl7pPr marL="2971800" indent="-228600" algn="l" rtl="0" fontAlgn="base">
        <a:spcBef>
          <a:spcPct val="20000"/>
        </a:spcBef>
        <a:spcAft>
          <a:spcPct val="0"/>
        </a:spcAft>
        <a:buChar char="»"/>
        <a:defRPr sz="2000">
          <a:solidFill>
            <a:schemeClr val="tx1"/>
          </a:solidFill>
          <a:latin typeface="Times New Roman" pitchFamily="18" charset="0"/>
        </a:defRPr>
      </a:lvl7pPr>
      <a:lvl8pPr marL="3429000" indent="-228600" algn="l" rtl="0" fontAlgn="base">
        <a:spcBef>
          <a:spcPct val="20000"/>
        </a:spcBef>
        <a:spcAft>
          <a:spcPct val="0"/>
        </a:spcAft>
        <a:buChar char="»"/>
        <a:defRPr sz="2000">
          <a:solidFill>
            <a:schemeClr val="tx1"/>
          </a:solidFill>
          <a:latin typeface="Times New Roman" pitchFamily="18" charset="0"/>
        </a:defRPr>
      </a:lvl8pPr>
      <a:lvl9pPr marL="38862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sp>
        <p:nvSpPr>
          <p:cNvPr id="2051"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fr-FR"/>
              <a:t>source: https//www.gouvernement.fr au 01 03 20</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802E9DB-203C-492C-B7FA-DFB9C72FED24}" type="slidenum">
              <a:rPr lang="fr-FR"/>
              <a:pPr>
                <a:defRPr/>
              </a:pPr>
              <a:t>‹N°›</a:t>
            </a:fld>
            <a:endParaRPr lang="fr-FR"/>
          </a:p>
        </p:txBody>
      </p:sp>
      <p:sp>
        <p:nvSpPr>
          <p:cNvPr id="7" name="Rectangle 1026"/>
          <p:cNvSpPr>
            <a:spLocks noChangeArrowheads="1"/>
          </p:cNvSpPr>
          <p:nvPr userDrawn="1"/>
        </p:nvSpPr>
        <p:spPr bwMode="auto">
          <a:xfrm rot="162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13"/>
              </a:buBlip>
              <a:defRPr>
                <a:solidFill>
                  <a:srgbClr val="58585A"/>
                </a:solidFill>
                <a:latin typeface="Arial" charset="0"/>
              </a:defRPr>
            </a:lvl1pPr>
            <a:lvl2pPr marL="742950" indent="-285750" eaLnBrk="0" hangingPunct="0">
              <a:spcBef>
                <a:spcPct val="20000"/>
              </a:spcBef>
              <a:buClr>
                <a:srgbClr val="B0BC00"/>
              </a:buClr>
              <a:buSzPct val="50000"/>
              <a:buBlip>
                <a:blip r:embed="rId13"/>
              </a:buBlip>
              <a:defRPr sz="1600">
                <a:solidFill>
                  <a:srgbClr val="58585A"/>
                </a:solidFill>
                <a:latin typeface="Arial" charset="0"/>
              </a:defRPr>
            </a:lvl2pPr>
            <a:lvl3pPr marL="1143000" indent="-228600" eaLnBrk="0" hangingPunct="0">
              <a:spcBef>
                <a:spcPct val="20000"/>
              </a:spcBef>
              <a:buClr>
                <a:srgbClr val="B0BC00"/>
              </a:buClr>
              <a:buSzPct val="50000"/>
              <a:buBlip>
                <a:blip r:embed="rId13"/>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a:t>
            </a:r>
            <a:r>
              <a:rPr lang="fr-FR" altLang="fr-FR" sz="8000" b="1" dirty="0" smtClean="0">
                <a:solidFill>
                  <a:srgbClr val="E95D0F"/>
                </a:solidFill>
              </a:rPr>
              <a:t>C</a:t>
            </a:r>
            <a:r>
              <a:rPr lang="fr-FR" altLang="fr-FR" sz="8000" b="1" dirty="0" smtClean="0">
                <a:solidFill>
                  <a:schemeClr val="bg1"/>
                </a:solidFill>
              </a:rPr>
              <a:t>CTE</a:t>
            </a:r>
            <a:br>
              <a:rPr lang="fr-FR" altLang="fr-FR" sz="8000" b="1" dirty="0" smtClean="0">
                <a:solidFill>
                  <a:schemeClr val="bg1"/>
                </a:solidFill>
              </a:rPr>
            </a:br>
            <a:r>
              <a:rPr lang="fr-FR" altLang="fr-FR" dirty="0" smtClean="0">
                <a:solidFill>
                  <a:schemeClr val="bg1"/>
                </a:solidFill>
              </a:rPr>
              <a:t>Aquitaine-Limousin-Poitou-Charentes</a:t>
            </a:r>
          </a:p>
        </p:txBody>
      </p:sp>
    </p:spTree>
  </p:cSld>
  <p:clrMap bg1="lt1" tx1="dk1" bg2="lt2" tx2="dk2" accent1="accent1" accent2="accent2" accent3="accent3" accent4="accent4" accent5="accent5" accent6="accent6" hlink="hlink" folHlink="folHlink"/>
  <p:sldLayoutIdLst>
    <p:sldLayoutId id="2147484624" r:id="rId1"/>
    <p:sldLayoutId id="2147484625" r:id="rId2"/>
    <p:sldLayoutId id="2147484626" r:id="rId3"/>
    <p:sldLayoutId id="2147484627" r:id="rId4"/>
    <p:sldLayoutId id="2147484628" r:id="rId5"/>
    <p:sldLayoutId id="2147484629" r:id="rId6"/>
    <p:sldLayoutId id="2147484630" r:id="rId7"/>
    <p:sldLayoutId id="2147484631" r:id="rId8"/>
    <p:sldLayoutId id="2147484632" r:id="rId9"/>
    <p:sldLayoutId id="2147484633" r:id="rId10"/>
    <p:sldLayoutId id="2147484634"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2.xml"/><Relationship Id="rId7" Type="http://schemas.openxmlformats.org/officeDocument/2006/relationships/image" Target="../media/image3.jpeg"/><Relationship Id="rId2" Type="http://schemas.openxmlformats.org/officeDocument/2006/relationships/tags" Target="../tags/tag1.xml"/><Relationship Id="rId1" Type="http://schemas.openxmlformats.org/officeDocument/2006/relationships/vmlDrawing" Target="../drawings/vmlDrawing10.vml"/><Relationship Id="rId6" Type="http://schemas.openxmlformats.org/officeDocument/2006/relationships/notesSlide" Target="../notesSlides/notesSlide1.xml"/><Relationship Id="rId5" Type="http://schemas.openxmlformats.org/officeDocument/2006/relationships/slideLayout" Target="../slideLayouts/slideLayout1.xml"/><Relationship Id="rId10" Type="http://schemas.openxmlformats.org/officeDocument/2006/relationships/image" Target="../media/image4.jpeg"/><Relationship Id="rId4" Type="http://schemas.openxmlformats.org/officeDocument/2006/relationships/tags" Target="../tags/tag3.xml"/><Relationship Id="rId9" Type="http://schemas.openxmlformats.org/officeDocument/2006/relationships/oleObject" Target="../embeddings/oleObject10.bin"/></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5.xml"/><Relationship Id="rId7" Type="http://schemas.openxmlformats.org/officeDocument/2006/relationships/image" Target="../media/image3.jpeg"/><Relationship Id="rId12" Type="http://schemas.openxmlformats.org/officeDocument/2006/relationships/hyperlink" Target="https://twitter.com/search?q=@PrefAquitaine33%20&amp;src=typd" TargetMode="External"/><Relationship Id="rId2" Type="http://schemas.openxmlformats.org/officeDocument/2006/relationships/tags" Target="../tags/tag4.xml"/><Relationship Id="rId1" Type="http://schemas.openxmlformats.org/officeDocument/2006/relationships/vmlDrawing" Target="../drawings/vmlDrawing11.vml"/><Relationship Id="rId6" Type="http://schemas.openxmlformats.org/officeDocument/2006/relationships/notesSlide" Target="../notesSlides/notesSlide2.xml"/><Relationship Id="rId11" Type="http://schemas.openxmlformats.org/officeDocument/2006/relationships/image" Target="../media/image7.png"/><Relationship Id="rId5" Type="http://schemas.openxmlformats.org/officeDocument/2006/relationships/slideLayout" Target="../slideLayouts/slideLayout1.xml"/><Relationship Id="rId10" Type="http://schemas.openxmlformats.org/officeDocument/2006/relationships/image" Target="../media/image4.jpeg"/><Relationship Id="rId4" Type="http://schemas.openxmlformats.org/officeDocument/2006/relationships/tags" Target="../tags/tag6.xml"/><Relationship Id="rId9" Type="http://schemas.openxmlformats.org/officeDocument/2006/relationships/oleObject" Target="../embeddings/oleObject11.bin"/></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Griscouverturemonde-ST001617 copie"/>
          <p:cNvPicPr>
            <a:picLocks noChangeAspect="1" noChangeArrowheads="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46038" y="14288"/>
            <a:ext cx="5240337" cy="598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5"/>
          <p:cNvSpPr>
            <a:spLocks noChangeArrowheads="1"/>
          </p:cNvSpPr>
          <p:nvPr>
            <p:custDataLst>
              <p:tags r:id="rId3"/>
            </p:custDataLst>
          </p:nvPr>
        </p:nvSpPr>
        <p:spPr bwMode="gray">
          <a:xfrm>
            <a:off x="2706688" y="3141663"/>
            <a:ext cx="6437312"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Clr>
                <a:srgbClr val="B0BC00"/>
              </a:buClr>
              <a:buSzPct val="60000"/>
              <a:buBlip>
                <a:blip r:embed="rId8"/>
              </a:buBlip>
              <a:defRPr>
                <a:solidFill>
                  <a:srgbClr val="58585A"/>
                </a:solidFill>
                <a:latin typeface="Arial" charset="0"/>
              </a:defRPr>
            </a:lvl1pPr>
            <a:lvl2pPr marL="742950" indent="-285750" eaLnBrk="0" hangingPunct="0">
              <a:spcBef>
                <a:spcPct val="20000"/>
              </a:spcBef>
              <a:buClr>
                <a:srgbClr val="B0BC00"/>
              </a:buClr>
              <a:buSzPct val="50000"/>
              <a:buBlip>
                <a:blip r:embed="rId8"/>
              </a:buBlip>
              <a:defRPr sz="1600">
                <a:solidFill>
                  <a:srgbClr val="58585A"/>
                </a:solidFill>
                <a:latin typeface="Arial" charset="0"/>
              </a:defRPr>
            </a:lvl2pPr>
            <a:lvl3pPr marL="1143000" indent="-228600" eaLnBrk="0" hangingPunct="0">
              <a:spcBef>
                <a:spcPct val="20000"/>
              </a:spcBef>
              <a:buClr>
                <a:srgbClr val="B0BC00"/>
              </a:buClr>
              <a:buSzPct val="50000"/>
              <a:buBlip>
                <a:blip r:embed="rId8"/>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fr-FR" altLang="fr-FR" sz="3200"/>
              <a:t>Le COVID19 au 08/03/2020</a:t>
            </a:r>
          </a:p>
          <a:p>
            <a:pPr algn="ctr">
              <a:buFontTx/>
              <a:buNone/>
            </a:pPr>
            <a:endParaRPr lang="fr-FR" altLang="fr-FR" sz="2800" i="1"/>
          </a:p>
        </p:txBody>
      </p:sp>
      <p:graphicFrame>
        <p:nvGraphicFramePr>
          <p:cNvPr id="13316" name="Rectangle 6" hidden="1"/>
          <p:cNvGraphicFramePr>
            <a:graphicFrameLocks/>
          </p:cNvGraphicFramePr>
          <p:nvPr>
            <p:custDataLst>
              <p:tags r:id="rId4"/>
            </p:custDataLst>
          </p:nvPr>
        </p:nvGraphicFramePr>
        <p:xfrm>
          <a:off x="0" y="0"/>
          <a:ext cx="161925" cy="161925"/>
        </p:xfrm>
        <a:graphic>
          <a:graphicData uri="http://schemas.openxmlformats.org/presentationml/2006/ole">
            <mc:AlternateContent xmlns:mc="http://schemas.openxmlformats.org/markup-compatibility/2006">
              <mc:Choice xmlns:v="urn:schemas-microsoft-com:vml" Requires="v">
                <p:oleObj spid="_x0000_s13323" r:id="rId9" imgW="0" imgH="0" progId="TCLayout.ActiveDocument.1">
                  <p:embed/>
                </p:oleObj>
              </mc:Choice>
              <mc:Fallback>
                <p:oleObj r:id="rId9" imgW="0" imgH="0" progId="TCLayout.ActiveDocument.1">
                  <p:embed/>
                  <p:pic>
                    <p:nvPicPr>
                      <p:cNvPr id="0" name="Rectangle 6"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1925" cy="16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18"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8"/>
              </a:buBlip>
              <a:defRPr>
                <a:solidFill>
                  <a:srgbClr val="58585A"/>
                </a:solidFill>
                <a:latin typeface="Arial" charset="0"/>
              </a:defRPr>
            </a:lvl1pPr>
            <a:lvl2pPr marL="742950" indent="-285750" eaLnBrk="0" hangingPunct="0">
              <a:spcBef>
                <a:spcPct val="20000"/>
              </a:spcBef>
              <a:buClr>
                <a:srgbClr val="B0BC00"/>
              </a:buClr>
              <a:buSzPct val="50000"/>
              <a:buBlip>
                <a:blip r:embed="rId8"/>
              </a:buBlip>
              <a:defRPr sz="1600">
                <a:solidFill>
                  <a:srgbClr val="58585A"/>
                </a:solidFill>
                <a:latin typeface="Arial" charset="0"/>
              </a:defRPr>
            </a:lvl2pPr>
            <a:lvl3pPr marL="1143000" indent="-228600" eaLnBrk="0" hangingPunct="0">
              <a:spcBef>
                <a:spcPct val="20000"/>
              </a:spcBef>
              <a:buClr>
                <a:srgbClr val="B0BC00"/>
              </a:buClr>
              <a:buSzPct val="50000"/>
              <a:buBlip>
                <a:blip r:embed="rId8"/>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pic>
        <p:nvPicPr>
          <p:cNvPr id="13319" name="Image 7"/>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7180263" y="260350"/>
            <a:ext cx="158750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6AA97AF6-C99D-4AB0-9590-4D52BD33C28B}" type="slidenum">
              <a:rPr lang="fr-FR" smtClean="0"/>
              <a:pPr>
                <a:defRPr/>
              </a:pPr>
              <a:t>10</a:t>
            </a:fld>
            <a:endParaRPr lang="fr-FR"/>
          </a:p>
        </p:txBody>
      </p:sp>
      <p:sp>
        <p:nvSpPr>
          <p:cNvPr id="22531" name="Titre 1"/>
          <p:cNvSpPr>
            <a:spLocks noGrp="1"/>
          </p:cNvSpPr>
          <p:nvPr>
            <p:ph type="title" idx="4294967295"/>
          </p:nvPr>
        </p:nvSpPr>
        <p:spPr>
          <a:xfrm>
            <a:off x="1619250" y="76200"/>
            <a:ext cx="7513638" cy="1143000"/>
          </a:xfrm>
        </p:spPr>
        <p:txBody>
          <a:bodyPr/>
          <a:lstStyle/>
          <a:p>
            <a:r>
              <a:rPr lang="fr-FR" altLang="fr-FR" smtClean="0">
                <a:solidFill>
                  <a:srgbClr val="E95D0F"/>
                </a:solidFill>
              </a:rPr>
              <a:t>Comment se protéger du coronavirus COVID-19 ? </a:t>
            </a:r>
          </a:p>
        </p:txBody>
      </p:sp>
      <p:sp>
        <p:nvSpPr>
          <p:cNvPr id="22532" name="ZoneTexte 1"/>
          <p:cNvSpPr txBox="1">
            <a:spLocks noChangeArrowheads="1"/>
          </p:cNvSpPr>
          <p:nvPr/>
        </p:nvSpPr>
        <p:spPr bwMode="auto">
          <a:xfrm>
            <a:off x="1993900" y="1412875"/>
            <a:ext cx="7024688"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r>
              <a:rPr lang="fr-FR" altLang="fr-FR">
                <a:solidFill>
                  <a:schemeClr val="tx1"/>
                </a:solidFill>
              </a:rPr>
              <a:t>	Se laver les mains très régulièrement</a:t>
            </a:r>
          </a:p>
          <a:p>
            <a:pPr eaLnBrk="1" hangingPunct="1">
              <a:spcBef>
                <a:spcPct val="0"/>
              </a:spcBef>
              <a:buClrTx/>
              <a:buSzTx/>
              <a:buFontTx/>
              <a:buNone/>
            </a:pPr>
            <a:r>
              <a:rPr lang="fr-FR" altLang="fr-FR">
                <a:solidFill>
                  <a:schemeClr val="tx1"/>
                </a:solidFill>
              </a:rPr>
              <a:t>	Tousser ou éternuer dans son coude</a:t>
            </a:r>
          </a:p>
          <a:p>
            <a:pPr eaLnBrk="1" hangingPunct="1">
              <a:spcBef>
                <a:spcPct val="0"/>
              </a:spcBef>
              <a:buClrTx/>
              <a:buSzTx/>
              <a:buFontTx/>
              <a:buNone/>
            </a:pPr>
            <a:r>
              <a:rPr lang="fr-FR" altLang="fr-FR">
                <a:solidFill>
                  <a:schemeClr val="tx1"/>
                </a:solidFill>
              </a:rPr>
              <a:t>	Saluer sans se serrer la main, éviter les embrassades</a:t>
            </a:r>
          </a:p>
          <a:p>
            <a:pPr eaLnBrk="1" hangingPunct="1">
              <a:spcBef>
                <a:spcPct val="0"/>
              </a:spcBef>
              <a:buClrTx/>
              <a:buSzTx/>
              <a:buFontTx/>
              <a:buNone/>
            </a:pPr>
            <a:r>
              <a:rPr lang="fr-FR" altLang="fr-FR">
                <a:solidFill>
                  <a:schemeClr val="tx1"/>
                </a:solidFill>
              </a:rPr>
              <a:t>	Utiliser des mouchoirs à usage unique </a:t>
            </a:r>
          </a:p>
          <a:p>
            <a:pPr eaLnBrk="1" hangingPunct="1">
              <a:spcBef>
                <a:spcPct val="0"/>
              </a:spcBef>
              <a:buClrTx/>
              <a:buSzTx/>
              <a:buFontTx/>
              <a:buNone/>
            </a:pPr>
            <a:r>
              <a:rPr lang="fr-FR" altLang="fr-FR">
                <a:solidFill>
                  <a:schemeClr val="tx1"/>
                </a:solidFill>
              </a:rPr>
              <a:t>	Porter un masque quand on est malade </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6" name="Titre 1"/>
          <p:cNvSpPr txBox="1">
            <a:spLocks/>
          </p:cNvSpPr>
          <p:nvPr/>
        </p:nvSpPr>
        <p:spPr bwMode="auto">
          <a:xfrm>
            <a:off x="2011363" y="3213100"/>
            <a:ext cx="7167562"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20000"/>
              </a:spcBef>
              <a:spcAft>
                <a:spcPct val="0"/>
              </a:spcAft>
              <a:defRPr sz="2400" b="1">
                <a:solidFill>
                  <a:srgbClr val="A2106A"/>
                </a:solidFill>
                <a:latin typeface="+mj-lt"/>
                <a:ea typeface="+mj-ea"/>
                <a:cs typeface="+mj-cs"/>
              </a:defRPr>
            </a:lvl1pPr>
            <a:lvl2pPr algn="l" rtl="0" eaLnBrk="0" fontAlgn="base" hangingPunct="0">
              <a:spcBef>
                <a:spcPct val="20000"/>
              </a:spcBef>
              <a:spcAft>
                <a:spcPct val="0"/>
              </a:spcAft>
              <a:defRPr sz="2400" b="1">
                <a:solidFill>
                  <a:srgbClr val="A2106A"/>
                </a:solidFill>
                <a:latin typeface="Arial" charset="0"/>
              </a:defRPr>
            </a:lvl2pPr>
            <a:lvl3pPr algn="l" rtl="0" eaLnBrk="0" fontAlgn="base" hangingPunct="0">
              <a:spcBef>
                <a:spcPct val="20000"/>
              </a:spcBef>
              <a:spcAft>
                <a:spcPct val="0"/>
              </a:spcAft>
              <a:defRPr sz="2400" b="1">
                <a:solidFill>
                  <a:srgbClr val="A2106A"/>
                </a:solidFill>
                <a:latin typeface="Arial" charset="0"/>
              </a:defRPr>
            </a:lvl3pPr>
            <a:lvl4pPr algn="l" rtl="0" eaLnBrk="0" fontAlgn="base" hangingPunct="0">
              <a:spcBef>
                <a:spcPct val="20000"/>
              </a:spcBef>
              <a:spcAft>
                <a:spcPct val="0"/>
              </a:spcAft>
              <a:defRPr sz="2400" b="1">
                <a:solidFill>
                  <a:srgbClr val="A2106A"/>
                </a:solidFill>
                <a:latin typeface="Arial" charset="0"/>
              </a:defRPr>
            </a:lvl4pPr>
            <a:lvl5pPr algn="l" rtl="0" eaLnBrk="0" fontAlgn="base" hangingPunct="0">
              <a:spcBef>
                <a:spcPct val="20000"/>
              </a:spcBef>
              <a:spcAft>
                <a:spcPct val="0"/>
              </a:spcAft>
              <a:defRPr sz="2400" b="1">
                <a:solidFill>
                  <a:srgbClr val="A2106A"/>
                </a:solidFill>
                <a:latin typeface="Arial" charset="0"/>
              </a:defRPr>
            </a:lvl5pPr>
            <a:lvl6pPr marL="457200" algn="l" rtl="0" fontAlgn="base">
              <a:spcBef>
                <a:spcPct val="20000"/>
              </a:spcBef>
              <a:spcAft>
                <a:spcPct val="0"/>
              </a:spcAft>
              <a:defRPr sz="2400" b="1">
                <a:solidFill>
                  <a:srgbClr val="A2106A"/>
                </a:solidFill>
                <a:latin typeface="Arial" charset="0"/>
              </a:defRPr>
            </a:lvl6pPr>
            <a:lvl7pPr marL="914400" algn="l" rtl="0" fontAlgn="base">
              <a:spcBef>
                <a:spcPct val="20000"/>
              </a:spcBef>
              <a:spcAft>
                <a:spcPct val="0"/>
              </a:spcAft>
              <a:defRPr sz="2400" b="1">
                <a:solidFill>
                  <a:srgbClr val="A2106A"/>
                </a:solidFill>
                <a:latin typeface="Arial" charset="0"/>
              </a:defRPr>
            </a:lvl7pPr>
            <a:lvl8pPr marL="1371600" algn="l" rtl="0" fontAlgn="base">
              <a:spcBef>
                <a:spcPct val="20000"/>
              </a:spcBef>
              <a:spcAft>
                <a:spcPct val="0"/>
              </a:spcAft>
              <a:defRPr sz="2400" b="1">
                <a:solidFill>
                  <a:srgbClr val="A2106A"/>
                </a:solidFill>
                <a:latin typeface="Arial" charset="0"/>
              </a:defRPr>
            </a:lvl8pPr>
            <a:lvl9pPr marL="1828800" algn="l" rtl="0" fontAlgn="base">
              <a:spcBef>
                <a:spcPct val="20000"/>
              </a:spcBef>
              <a:spcAft>
                <a:spcPct val="0"/>
              </a:spcAft>
              <a:defRPr sz="2400" b="1">
                <a:solidFill>
                  <a:srgbClr val="A2106A"/>
                </a:solidFill>
                <a:latin typeface="Arial" charset="0"/>
              </a:defRPr>
            </a:lvl9pPr>
          </a:lstStyle>
          <a:p>
            <a:pPr>
              <a:defRPr/>
            </a:pPr>
            <a:r>
              <a:rPr lang="fr-FR" altLang="fr-FR" kern="0" dirty="0" smtClean="0">
                <a:solidFill>
                  <a:srgbClr val="E95D0F"/>
                </a:solidFill>
              </a:rPr>
              <a:t>Mes enfants rentrent d’une zone à risque?</a:t>
            </a:r>
          </a:p>
        </p:txBody>
      </p:sp>
      <p:sp>
        <p:nvSpPr>
          <p:cNvPr id="22535" name="ZoneTexte 1"/>
          <p:cNvSpPr txBox="1">
            <a:spLocks noChangeArrowheads="1"/>
          </p:cNvSpPr>
          <p:nvPr/>
        </p:nvSpPr>
        <p:spPr bwMode="auto">
          <a:xfrm>
            <a:off x="1993900" y="4156075"/>
            <a:ext cx="7132638"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r>
              <a:rPr lang="fr-FR" altLang="fr-FR">
                <a:solidFill>
                  <a:schemeClr val="tx1"/>
                </a:solidFill>
              </a:rPr>
              <a:t>Si vos enfants ne présentent pas de symptômes, ils peuvent être envoyés à la crèche, à l’école, au collège, au lycée ou tout accueil collectif type association sportive. </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Leur température doit toutefois être surveillée 2 fois par jour.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50D10EF-87CD-4FCB-9430-FF699C76F670}" type="slidenum">
              <a:rPr lang="fr-FR" smtClean="0"/>
              <a:pPr>
                <a:defRPr/>
              </a:pPr>
              <a:t>11</a:t>
            </a:fld>
            <a:endParaRPr lang="fr-FR"/>
          </a:p>
        </p:txBody>
      </p:sp>
      <p:sp>
        <p:nvSpPr>
          <p:cNvPr id="23555" name="Titre 1"/>
          <p:cNvSpPr>
            <a:spLocks noGrp="1"/>
          </p:cNvSpPr>
          <p:nvPr>
            <p:ph type="title" idx="4294967295"/>
          </p:nvPr>
        </p:nvSpPr>
        <p:spPr>
          <a:xfrm>
            <a:off x="2005013" y="260350"/>
            <a:ext cx="7138987" cy="1143000"/>
          </a:xfrm>
        </p:spPr>
        <p:txBody>
          <a:bodyPr/>
          <a:lstStyle/>
          <a:p>
            <a:r>
              <a:rPr lang="fr-FR" altLang="fr-FR" smtClean="0">
                <a:solidFill>
                  <a:srgbClr val="E95D0F"/>
                </a:solidFill>
              </a:rPr>
              <a:t>Quelles dispositions sont prévues si je dois garder mon enfant à la maison ? </a:t>
            </a:r>
          </a:p>
        </p:txBody>
      </p:sp>
      <p:sp>
        <p:nvSpPr>
          <p:cNvPr id="23556" name="ZoneTexte 1"/>
          <p:cNvSpPr txBox="1">
            <a:spLocks noChangeArrowheads="1"/>
          </p:cNvSpPr>
          <p:nvPr/>
        </p:nvSpPr>
        <p:spPr bwMode="auto">
          <a:xfrm>
            <a:off x="2005013" y="1341438"/>
            <a:ext cx="6953250"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r>
              <a:rPr lang="fr-FR" altLang="fr-FR">
                <a:solidFill>
                  <a:schemeClr val="tx1"/>
                </a:solidFill>
              </a:rPr>
              <a:t>Fermetures d’écoles </a:t>
            </a:r>
          </a:p>
          <a:p>
            <a:pPr eaLnBrk="1" hangingPunct="1">
              <a:spcBef>
                <a:spcPct val="0"/>
              </a:spcBef>
              <a:buClrTx/>
              <a:buSzTx/>
              <a:buFontTx/>
              <a:buNone/>
            </a:pPr>
            <a:endParaRPr lang="fr-FR" altLang="fr-FR">
              <a:solidFill>
                <a:schemeClr val="tx1"/>
              </a:solidFill>
            </a:endParaRPr>
          </a:p>
          <a:p>
            <a:pPr algn="just" eaLnBrk="1" hangingPunct="1">
              <a:spcBef>
                <a:spcPct val="0"/>
              </a:spcBef>
              <a:buClrTx/>
              <a:buSzTx/>
              <a:buFontTx/>
              <a:buNone/>
            </a:pPr>
            <a:r>
              <a:rPr lang="fr-FR" altLang="fr-FR">
                <a:solidFill>
                  <a:schemeClr val="tx1"/>
                </a:solidFill>
              </a:rPr>
              <a:t>Le parent d’un enfant âgé de moins de 16 ans peut bénéficier d’un arrêt maladie indemnisé s’il ne peut pas bénéficier d’un aménagement de ses conditions de travail lui permettant de rester chez lui pour garder son enfant. </a:t>
            </a:r>
          </a:p>
          <a:p>
            <a:pPr algn="just" eaLnBrk="1" hangingPunct="1">
              <a:spcBef>
                <a:spcPct val="0"/>
              </a:spcBef>
              <a:buClrTx/>
              <a:buSzTx/>
              <a:buFontTx/>
              <a:buNone/>
            </a:pPr>
            <a:endParaRPr lang="fr-FR" altLang="fr-FR">
              <a:solidFill>
                <a:schemeClr val="tx1"/>
              </a:solidFill>
            </a:endParaRPr>
          </a:p>
          <a:p>
            <a:pPr algn="just" eaLnBrk="1" hangingPunct="1">
              <a:spcBef>
                <a:spcPct val="0"/>
              </a:spcBef>
              <a:buClrTx/>
              <a:buSzTx/>
              <a:buFontTx/>
              <a:buNone/>
            </a:pPr>
            <a:r>
              <a:rPr lang="fr-FR" altLang="fr-FR">
                <a:solidFill>
                  <a:schemeClr val="tx1"/>
                </a:solidFill>
              </a:rPr>
              <a:t>Le parent contacte son employeur et envisage avec lui les modalités de télétravail qui pourraient être mises en place. </a:t>
            </a:r>
          </a:p>
          <a:p>
            <a:pPr algn="just" eaLnBrk="1" hangingPunct="1">
              <a:spcBef>
                <a:spcPct val="0"/>
              </a:spcBef>
              <a:buClrTx/>
              <a:buSzTx/>
              <a:buFontTx/>
              <a:buNone/>
            </a:pPr>
            <a:r>
              <a:rPr lang="fr-FR" altLang="fr-FR">
                <a:solidFill>
                  <a:schemeClr val="tx1"/>
                </a:solidFill>
              </a:rPr>
              <a:t>Si aucune autre solution ne peut être retenue, l’employeur via la page employeur du site ameli.fr déclare l’arrêt de travail de son salarié. </a:t>
            </a:r>
          </a:p>
          <a:p>
            <a:pPr algn="just" eaLnBrk="1" hangingPunct="1">
              <a:spcBef>
                <a:spcPct val="0"/>
              </a:spcBef>
              <a:buClrTx/>
              <a:buSzTx/>
              <a:buFontTx/>
              <a:buNone/>
            </a:pPr>
            <a:r>
              <a:rPr lang="fr-FR" altLang="fr-FR">
                <a:solidFill>
                  <a:schemeClr val="tx1"/>
                </a:solidFill>
              </a:rPr>
              <a:t>Le salarié percevra les indemnités journalières et, le cas échéant, le complément de salaire de son employeur dès le 1er jour d’arrêt (sans application du délai de carence). </a:t>
            </a:r>
          </a:p>
          <a:p>
            <a:pPr algn="just" eaLnBrk="1" hangingPunct="1">
              <a:spcBef>
                <a:spcPct val="0"/>
              </a:spcBef>
              <a:buClrTx/>
              <a:buSzTx/>
              <a:buFontTx/>
              <a:buNone/>
            </a:pPr>
            <a:endParaRPr lang="fr-FR" altLang="fr-FR">
              <a:solidFill>
                <a:schemeClr val="tx1"/>
              </a:solidFill>
            </a:endParaRPr>
          </a:p>
          <a:p>
            <a:pPr algn="just" eaLnBrk="1" hangingPunct="1">
              <a:spcBef>
                <a:spcPct val="0"/>
              </a:spcBef>
              <a:buClrTx/>
              <a:buSzTx/>
              <a:buFontTx/>
              <a:buNone/>
            </a:pPr>
            <a:r>
              <a:rPr lang="fr-FR" altLang="fr-FR">
                <a:solidFill>
                  <a:schemeClr val="tx1"/>
                </a:solidFill>
              </a:rPr>
              <a:t>Attention un seul des deux parents peut bénéficier d’un arrêt dans ce cadre.</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68F01F64-10D1-47A5-A6B7-56CE003CB306}" type="slidenum">
              <a:rPr lang="fr-FR" smtClean="0"/>
              <a:pPr>
                <a:defRPr/>
              </a:pPr>
              <a:t>12</a:t>
            </a:fld>
            <a:endParaRPr lang="fr-F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6" name="Titre 1"/>
          <p:cNvSpPr txBox="1">
            <a:spLocks/>
          </p:cNvSpPr>
          <p:nvPr/>
        </p:nvSpPr>
        <p:spPr bwMode="auto">
          <a:xfrm>
            <a:off x="2032000" y="188913"/>
            <a:ext cx="713263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20000"/>
              </a:spcBef>
              <a:spcAft>
                <a:spcPct val="0"/>
              </a:spcAft>
              <a:defRPr sz="2400" b="1">
                <a:solidFill>
                  <a:srgbClr val="A2106A"/>
                </a:solidFill>
                <a:latin typeface="+mj-lt"/>
                <a:ea typeface="+mj-ea"/>
                <a:cs typeface="+mj-cs"/>
              </a:defRPr>
            </a:lvl1pPr>
            <a:lvl2pPr algn="l" rtl="0" eaLnBrk="0" fontAlgn="base" hangingPunct="0">
              <a:spcBef>
                <a:spcPct val="20000"/>
              </a:spcBef>
              <a:spcAft>
                <a:spcPct val="0"/>
              </a:spcAft>
              <a:defRPr sz="2400" b="1">
                <a:solidFill>
                  <a:srgbClr val="A2106A"/>
                </a:solidFill>
                <a:latin typeface="Arial" charset="0"/>
              </a:defRPr>
            </a:lvl2pPr>
            <a:lvl3pPr algn="l" rtl="0" eaLnBrk="0" fontAlgn="base" hangingPunct="0">
              <a:spcBef>
                <a:spcPct val="20000"/>
              </a:spcBef>
              <a:spcAft>
                <a:spcPct val="0"/>
              </a:spcAft>
              <a:defRPr sz="2400" b="1">
                <a:solidFill>
                  <a:srgbClr val="A2106A"/>
                </a:solidFill>
                <a:latin typeface="Arial" charset="0"/>
              </a:defRPr>
            </a:lvl3pPr>
            <a:lvl4pPr algn="l" rtl="0" eaLnBrk="0" fontAlgn="base" hangingPunct="0">
              <a:spcBef>
                <a:spcPct val="20000"/>
              </a:spcBef>
              <a:spcAft>
                <a:spcPct val="0"/>
              </a:spcAft>
              <a:defRPr sz="2400" b="1">
                <a:solidFill>
                  <a:srgbClr val="A2106A"/>
                </a:solidFill>
                <a:latin typeface="Arial" charset="0"/>
              </a:defRPr>
            </a:lvl4pPr>
            <a:lvl5pPr algn="l" rtl="0" eaLnBrk="0" fontAlgn="base" hangingPunct="0">
              <a:spcBef>
                <a:spcPct val="20000"/>
              </a:spcBef>
              <a:spcAft>
                <a:spcPct val="0"/>
              </a:spcAft>
              <a:defRPr sz="2400" b="1">
                <a:solidFill>
                  <a:srgbClr val="A2106A"/>
                </a:solidFill>
                <a:latin typeface="Arial" charset="0"/>
              </a:defRPr>
            </a:lvl5pPr>
            <a:lvl6pPr marL="457200" algn="l" rtl="0" fontAlgn="base">
              <a:spcBef>
                <a:spcPct val="20000"/>
              </a:spcBef>
              <a:spcAft>
                <a:spcPct val="0"/>
              </a:spcAft>
              <a:defRPr sz="2400" b="1">
                <a:solidFill>
                  <a:srgbClr val="A2106A"/>
                </a:solidFill>
                <a:latin typeface="Arial" charset="0"/>
              </a:defRPr>
            </a:lvl6pPr>
            <a:lvl7pPr marL="914400" algn="l" rtl="0" fontAlgn="base">
              <a:spcBef>
                <a:spcPct val="20000"/>
              </a:spcBef>
              <a:spcAft>
                <a:spcPct val="0"/>
              </a:spcAft>
              <a:defRPr sz="2400" b="1">
                <a:solidFill>
                  <a:srgbClr val="A2106A"/>
                </a:solidFill>
                <a:latin typeface="Arial" charset="0"/>
              </a:defRPr>
            </a:lvl7pPr>
            <a:lvl8pPr marL="1371600" algn="l" rtl="0" fontAlgn="base">
              <a:spcBef>
                <a:spcPct val="20000"/>
              </a:spcBef>
              <a:spcAft>
                <a:spcPct val="0"/>
              </a:spcAft>
              <a:defRPr sz="2400" b="1">
                <a:solidFill>
                  <a:srgbClr val="A2106A"/>
                </a:solidFill>
                <a:latin typeface="Arial" charset="0"/>
              </a:defRPr>
            </a:lvl8pPr>
            <a:lvl9pPr marL="1828800" algn="l" rtl="0" fontAlgn="base">
              <a:spcBef>
                <a:spcPct val="20000"/>
              </a:spcBef>
              <a:spcAft>
                <a:spcPct val="0"/>
              </a:spcAft>
              <a:defRPr sz="2400" b="1">
                <a:solidFill>
                  <a:srgbClr val="A2106A"/>
                </a:solidFill>
                <a:latin typeface="Arial" charset="0"/>
              </a:defRPr>
            </a:lvl9pPr>
          </a:lstStyle>
          <a:p>
            <a:pPr>
              <a:defRPr/>
            </a:pPr>
            <a:r>
              <a:rPr lang="fr-FR" altLang="fr-FR" kern="0" dirty="0" smtClean="0">
                <a:solidFill>
                  <a:srgbClr val="E95D0F"/>
                </a:solidFill>
              </a:rPr>
              <a:t>Dois-je porter un masque ?</a:t>
            </a:r>
          </a:p>
        </p:txBody>
      </p:sp>
      <p:sp>
        <p:nvSpPr>
          <p:cNvPr id="24581" name="ZoneTexte 1"/>
          <p:cNvSpPr txBox="1">
            <a:spLocks noChangeArrowheads="1"/>
          </p:cNvSpPr>
          <p:nvPr/>
        </p:nvSpPr>
        <p:spPr bwMode="auto">
          <a:xfrm>
            <a:off x="2032000" y="949325"/>
            <a:ext cx="7132638"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r>
              <a:rPr lang="fr-FR" altLang="fr-FR" b="1">
                <a:solidFill>
                  <a:schemeClr val="tx1"/>
                </a:solidFill>
              </a:rPr>
              <a:t>Masque chirurgical</a:t>
            </a:r>
            <a:r>
              <a:rPr lang="fr-FR" altLang="fr-FR">
                <a:solidFill>
                  <a:schemeClr val="tx1"/>
                </a:solidFill>
              </a:rPr>
              <a:t>: 	Non même si vous revenez de zone à risque et que vous ne manifestez aucun symptôme. </a:t>
            </a:r>
          </a:p>
          <a:p>
            <a:pPr eaLnBrk="1" hangingPunct="1">
              <a:spcBef>
                <a:spcPct val="0"/>
              </a:spcBef>
              <a:buClrTx/>
              <a:buSzTx/>
              <a:buFontTx/>
              <a:buNone/>
            </a:pPr>
            <a:r>
              <a:rPr lang="fr-FR" altLang="fr-FR">
                <a:solidFill>
                  <a:schemeClr val="tx1"/>
                </a:solidFill>
              </a:rPr>
              <a:t>			Oui dans des lieux publics ou pour protéger vos proches si vous avez des symptômes </a:t>
            </a:r>
          </a:p>
          <a:p>
            <a:pPr eaLnBrk="1" hangingPunct="1">
              <a:spcBef>
                <a:spcPct val="0"/>
              </a:spcBef>
              <a:buClrTx/>
              <a:buSzTx/>
              <a:buFontTx/>
              <a:buNone/>
            </a:pPr>
            <a:r>
              <a:rPr lang="fr-FR" altLang="fr-FR">
                <a:solidFill>
                  <a:schemeClr val="tx1"/>
                </a:solidFill>
              </a:rPr>
              <a:t> </a:t>
            </a:r>
          </a:p>
          <a:p>
            <a:pPr eaLnBrk="1" hangingPunct="1">
              <a:spcBef>
                <a:spcPct val="0"/>
              </a:spcBef>
              <a:buClrTx/>
              <a:buSzTx/>
              <a:buFontTx/>
              <a:buNone/>
            </a:pPr>
            <a:r>
              <a:rPr lang="fr-FR" altLang="fr-FR" b="1">
                <a:solidFill>
                  <a:schemeClr val="tx1"/>
                </a:solidFill>
              </a:rPr>
              <a:t>Masques FFP2 </a:t>
            </a:r>
            <a:r>
              <a:rPr lang="fr-FR" altLang="fr-FR">
                <a:solidFill>
                  <a:schemeClr val="tx1"/>
                </a:solidFill>
              </a:rPr>
              <a:t>sont réservés aux professionnels de santé. Il s’agit d’équipements de protection individuelle destinés aux soignants en contact étroit avec un malade confirmé.</a:t>
            </a:r>
          </a:p>
        </p:txBody>
      </p:sp>
      <p:pic>
        <p:nvPicPr>
          <p:cNvPr id="245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2000" y="3267075"/>
            <a:ext cx="6932613"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83" name="ZoneTexte 1"/>
          <p:cNvSpPr txBox="1">
            <a:spLocks noChangeArrowheads="1"/>
          </p:cNvSpPr>
          <p:nvPr/>
        </p:nvSpPr>
        <p:spPr bwMode="auto">
          <a:xfrm>
            <a:off x="2011363" y="4221163"/>
            <a:ext cx="7112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r>
              <a:rPr lang="fr-FR" altLang="fr-FR">
                <a:solidFill>
                  <a:schemeClr val="tx1"/>
                </a:solidFill>
              </a:rPr>
              <a:t>15 millions de masques chirurgicaux du stock national sont mis en circulation. Les 138 établissements de santé qui prennent en charge des cas confirmés de Coronavirus COVID-19 ont  déjà reçu des dotations de masques chirurgicaux.</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 Les masques seront aussi remis aux médecins généralistes, cette semaine, pour la prise en charge de patients suspectés d’être porteur du Coronavirus COVID-19</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8BAA3F19-2AE9-476A-8A59-5FDB12B700F8}" type="slidenum">
              <a:rPr lang="fr-FR" smtClean="0"/>
              <a:pPr>
                <a:defRPr/>
              </a:pPr>
              <a:t>13</a:t>
            </a:fld>
            <a:endParaRPr lang="fr-FR"/>
          </a:p>
        </p:txBody>
      </p:sp>
      <p:sp>
        <p:nvSpPr>
          <p:cNvPr id="25603" name="Titre 1"/>
          <p:cNvSpPr>
            <a:spLocks noGrp="1"/>
          </p:cNvSpPr>
          <p:nvPr>
            <p:ph type="title" idx="4294967295"/>
          </p:nvPr>
        </p:nvSpPr>
        <p:spPr>
          <a:xfrm>
            <a:off x="1993900" y="404813"/>
            <a:ext cx="7150100" cy="1143000"/>
          </a:xfrm>
        </p:spPr>
        <p:txBody>
          <a:bodyPr/>
          <a:lstStyle/>
          <a:p>
            <a:r>
              <a:rPr lang="fr-FR" altLang="fr-FR" smtClean="0">
                <a:solidFill>
                  <a:srgbClr val="E95D0F"/>
                </a:solidFill>
              </a:rPr>
              <a:t>Puis-je prendre les transports en commun ? </a:t>
            </a:r>
          </a:p>
        </p:txBody>
      </p:sp>
      <p:sp>
        <p:nvSpPr>
          <p:cNvPr id="25604" name="ZoneTexte 1"/>
          <p:cNvSpPr txBox="1">
            <a:spLocks noChangeArrowheads="1"/>
          </p:cNvSpPr>
          <p:nvPr/>
        </p:nvSpPr>
        <p:spPr bwMode="auto">
          <a:xfrm>
            <a:off x="2093913" y="1412875"/>
            <a:ext cx="70246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r>
              <a:rPr lang="fr-FR" altLang="fr-FR">
                <a:solidFill>
                  <a:schemeClr val="tx1"/>
                </a:solidFill>
              </a:rPr>
              <a:t>Il n’y a aucune contre-indication à ce que vous vous déplaciez en transport en commun. Cependant, si vous êtes malade portez un masque.</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10" name="Titre 1"/>
          <p:cNvSpPr txBox="1">
            <a:spLocks/>
          </p:cNvSpPr>
          <p:nvPr/>
        </p:nvSpPr>
        <p:spPr bwMode="auto">
          <a:xfrm>
            <a:off x="2093913" y="2420938"/>
            <a:ext cx="70500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20000"/>
              </a:spcBef>
              <a:spcAft>
                <a:spcPct val="0"/>
              </a:spcAft>
              <a:defRPr sz="2400" b="1">
                <a:solidFill>
                  <a:srgbClr val="A2106A"/>
                </a:solidFill>
                <a:latin typeface="+mj-lt"/>
                <a:ea typeface="+mj-ea"/>
                <a:cs typeface="+mj-cs"/>
              </a:defRPr>
            </a:lvl1pPr>
            <a:lvl2pPr algn="l" rtl="0" eaLnBrk="0" fontAlgn="base" hangingPunct="0">
              <a:spcBef>
                <a:spcPct val="20000"/>
              </a:spcBef>
              <a:spcAft>
                <a:spcPct val="0"/>
              </a:spcAft>
              <a:defRPr sz="2400" b="1">
                <a:solidFill>
                  <a:srgbClr val="A2106A"/>
                </a:solidFill>
                <a:latin typeface="Arial" charset="0"/>
              </a:defRPr>
            </a:lvl2pPr>
            <a:lvl3pPr algn="l" rtl="0" eaLnBrk="0" fontAlgn="base" hangingPunct="0">
              <a:spcBef>
                <a:spcPct val="20000"/>
              </a:spcBef>
              <a:spcAft>
                <a:spcPct val="0"/>
              </a:spcAft>
              <a:defRPr sz="2400" b="1">
                <a:solidFill>
                  <a:srgbClr val="A2106A"/>
                </a:solidFill>
                <a:latin typeface="Arial" charset="0"/>
              </a:defRPr>
            </a:lvl3pPr>
            <a:lvl4pPr algn="l" rtl="0" eaLnBrk="0" fontAlgn="base" hangingPunct="0">
              <a:spcBef>
                <a:spcPct val="20000"/>
              </a:spcBef>
              <a:spcAft>
                <a:spcPct val="0"/>
              </a:spcAft>
              <a:defRPr sz="2400" b="1">
                <a:solidFill>
                  <a:srgbClr val="A2106A"/>
                </a:solidFill>
                <a:latin typeface="Arial" charset="0"/>
              </a:defRPr>
            </a:lvl4pPr>
            <a:lvl5pPr algn="l" rtl="0" eaLnBrk="0" fontAlgn="base" hangingPunct="0">
              <a:spcBef>
                <a:spcPct val="20000"/>
              </a:spcBef>
              <a:spcAft>
                <a:spcPct val="0"/>
              </a:spcAft>
              <a:defRPr sz="2400" b="1">
                <a:solidFill>
                  <a:srgbClr val="A2106A"/>
                </a:solidFill>
                <a:latin typeface="Arial" charset="0"/>
              </a:defRPr>
            </a:lvl5pPr>
            <a:lvl6pPr marL="457200" algn="l" rtl="0" fontAlgn="base">
              <a:spcBef>
                <a:spcPct val="20000"/>
              </a:spcBef>
              <a:spcAft>
                <a:spcPct val="0"/>
              </a:spcAft>
              <a:defRPr sz="2400" b="1">
                <a:solidFill>
                  <a:srgbClr val="A2106A"/>
                </a:solidFill>
                <a:latin typeface="Arial" charset="0"/>
              </a:defRPr>
            </a:lvl6pPr>
            <a:lvl7pPr marL="914400" algn="l" rtl="0" fontAlgn="base">
              <a:spcBef>
                <a:spcPct val="20000"/>
              </a:spcBef>
              <a:spcAft>
                <a:spcPct val="0"/>
              </a:spcAft>
              <a:defRPr sz="2400" b="1">
                <a:solidFill>
                  <a:srgbClr val="A2106A"/>
                </a:solidFill>
                <a:latin typeface="Arial" charset="0"/>
              </a:defRPr>
            </a:lvl7pPr>
            <a:lvl8pPr marL="1371600" algn="l" rtl="0" fontAlgn="base">
              <a:spcBef>
                <a:spcPct val="20000"/>
              </a:spcBef>
              <a:spcAft>
                <a:spcPct val="0"/>
              </a:spcAft>
              <a:defRPr sz="2400" b="1">
                <a:solidFill>
                  <a:srgbClr val="A2106A"/>
                </a:solidFill>
                <a:latin typeface="Arial" charset="0"/>
              </a:defRPr>
            </a:lvl8pPr>
            <a:lvl9pPr marL="1828800" algn="l" rtl="0" fontAlgn="base">
              <a:spcBef>
                <a:spcPct val="20000"/>
              </a:spcBef>
              <a:spcAft>
                <a:spcPct val="0"/>
              </a:spcAft>
              <a:defRPr sz="2400" b="1">
                <a:solidFill>
                  <a:srgbClr val="A2106A"/>
                </a:solidFill>
                <a:latin typeface="Arial" charset="0"/>
              </a:defRPr>
            </a:lvl9pPr>
          </a:lstStyle>
          <a:p>
            <a:pPr>
              <a:defRPr/>
            </a:pPr>
            <a:r>
              <a:rPr lang="fr-FR" altLang="fr-FR" kern="0" dirty="0" smtClean="0">
                <a:solidFill>
                  <a:srgbClr val="E95D0F"/>
                </a:solidFill>
              </a:rPr>
              <a:t>Y </a:t>
            </a:r>
            <a:r>
              <a:rPr lang="fr-FR" altLang="fr-FR" kern="0" dirty="0" err="1" smtClean="0">
                <a:solidFill>
                  <a:srgbClr val="E95D0F"/>
                </a:solidFill>
              </a:rPr>
              <a:t>a-t-il</a:t>
            </a:r>
            <a:r>
              <a:rPr lang="fr-FR" altLang="fr-FR" kern="0" dirty="0" smtClean="0">
                <a:solidFill>
                  <a:srgbClr val="E95D0F"/>
                </a:solidFill>
              </a:rPr>
              <a:t> un risque de pénurie de médicaments ? </a:t>
            </a:r>
          </a:p>
        </p:txBody>
      </p:sp>
      <p:sp>
        <p:nvSpPr>
          <p:cNvPr id="25607" name="ZoneTexte 2"/>
          <p:cNvSpPr txBox="1">
            <a:spLocks noChangeArrowheads="1"/>
          </p:cNvSpPr>
          <p:nvPr/>
        </p:nvSpPr>
        <p:spPr bwMode="auto">
          <a:xfrm>
            <a:off x="2093913" y="3789363"/>
            <a:ext cx="7024687"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r>
              <a:rPr lang="fr-FR" altLang="fr-FR">
                <a:solidFill>
                  <a:schemeClr val="tx1"/>
                </a:solidFill>
              </a:rPr>
              <a:t>A ce stade, aucun problème d'accès aux médicaments n'a été signalé en relation avec l'épidémie de Coronavirus COVID-19 en France, ni en Europe.</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Néanmoins, l’industrie pharmaceutique mondiale est très dépendante des activités de production en Chine.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9634BB79-C69C-4160-806C-62DAB949C695}" type="slidenum">
              <a:rPr lang="fr-FR" smtClean="0"/>
              <a:pPr>
                <a:defRPr/>
              </a:pPr>
              <a:t>14</a:t>
            </a:fld>
            <a:endParaRPr lang="fr-FR"/>
          </a:p>
        </p:txBody>
      </p:sp>
      <p:sp>
        <p:nvSpPr>
          <p:cNvPr id="26627" name="Titre 1"/>
          <p:cNvSpPr>
            <a:spLocks noGrp="1"/>
          </p:cNvSpPr>
          <p:nvPr>
            <p:ph type="title" idx="4294967295"/>
          </p:nvPr>
        </p:nvSpPr>
        <p:spPr>
          <a:xfrm>
            <a:off x="2041525" y="188913"/>
            <a:ext cx="7102475" cy="1143000"/>
          </a:xfrm>
        </p:spPr>
        <p:txBody>
          <a:bodyPr/>
          <a:lstStyle/>
          <a:p>
            <a:r>
              <a:rPr lang="fr-FR" altLang="fr-FR" smtClean="0">
                <a:solidFill>
                  <a:srgbClr val="E95D0F"/>
                </a:solidFill>
              </a:rPr>
              <a:t>Est-ce que le Coronavirus COVID-19 survit dans le milieu extérieur ? Y a-t-il un risque avec les objets/colis importés de zones à risque?</a:t>
            </a:r>
          </a:p>
        </p:txBody>
      </p:sp>
      <p:sp>
        <p:nvSpPr>
          <p:cNvPr id="26628" name="ZoneTexte 1"/>
          <p:cNvSpPr txBox="1">
            <a:spLocks noChangeArrowheads="1"/>
          </p:cNvSpPr>
          <p:nvPr/>
        </p:nvSpPr>
        <p:spPr bwMode="auto">
          <a:xfrm>
            <a:off x="2011363" y="1628775"/>
            <a:ext cx="7132637"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r>
              <a:rPr lang="fr-FR" altLang="fr-FR">
                <a:solidFill>
                  <a:schemeClr val="tx1"/>
                </a:solidFill>
              </a:rPr>
              <a:t>Au vu des données disponibles sur la survie des coronavirus le risque d’être infecté par le Coronavirus COVID-19 en touchant un objet importé d’une zone à risque est considéré comme extrêmement faible.</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 Les mesures d’hygiène standard (lavage des mains, nettoyage de surfaces) sont efficaces.</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 Il n’y a donc pas de contre-indication à se faire livrer des colis de Chine.</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26630" name="ZoneTexte 1"/>
          <p:cNvSpPr txBox="1">
            <a:spLocks noChangeArrowheads="1"/>
          </p:cNvSpPr>
          <p:nvPr/>
        </p:nvSpPr>
        <p:spPr bwMode="auto">
          <a:xfrm>
            <a:off x="2022475" y="5629275"/>
            <a:ext cx="6804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r>
              <a:rPr lang="fr-FR" altLang="fr-FR">
                <a:solidFill>
                  <a:schemeClr val="tx1"/>
                </a:solidFill>
              </a:rPr>
              <a:t>non</a:t>
            </a:r>
          </a:p>
        </p:txBody>
      </p:sp>
      <p:sp>
        <p:nvSpPr>
          <p:cNvPr id="8" name="Titre 1"/>
          <p:cNvSpPr txBox="1">
            <a:spLocks/>
          </p:cNvSpPr>
          <p:nvPr/>
        </p:nvSpPr>
        <p:spPr bwMode="auto">
          <a:xfrm>
            <a:off x="1990725" y="4505325"/>
            <a:ext cx="7620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20000"/>
              </a:spcBef>
              <a:spcAft>
                <a:spcPct val="0"/>
              </a:spcAft>
              <a:defRPr sz="2400" b="1">
                <a:solidFill>
                  <a:srgbClr val="A2106A"/>
                </a:solidFill>
                <a:latin typeface="+mj-lt"/>
                <a:ea typeface="+mj-ea"/>
                <a:cs typeface="+mj-cs"/>
              </a:defRPr>
            </a:lvl1pPr>
            <a:lvl2pPr algn="l" rtl="0" eaLnBrk="0" fontAlgn="base" hangingPunct="0">
              <a:spcBef>
                <a:spcPct val="20000"/>
              </a:spcBef>
              <a:spcAft>
                <a:spcPct val="0"/>
              </a:spcAft>
              <a:defRPr sz="2400" b="1">
                <a:solidFill>
                  <a:srgbClr val="A2106A"/>
                </a:solidFill>
                <a:latin typeface="Arial" charset="0"/>
              </a:defRPr>
            </a:lvl2pPr>
            <a:lvl3pPr algn="l" rtl="0" eaLnBrk="0" fontAlgn="base" hangingPunct="0">
              <a:spcBef>
                <a:spcPct val="20000"/>
              </a:spcBef>
              <a:spcAft>
                <a:spcPct val="0"/>
              </a:spcAft>
              <a:defRPr sz="2400" b="1">
                <a:solidFill>
                  <a:srgbClr val="A2106A"/>
                </a:solidFill>
                <a:latin typeface="Arial" charset="0"/>
              </a:defRPr>
            </a:lvl3pPr>
            <a:lvl4pPr algn="l" rtl="0" eaLnBrk="0" fontAlgn="base" hangingPunct="0">
              <a:spcBef>
                <a:spcPct val="20000"/>
              </a:spcBef>
              <a:spcAft>
                <a:spcPct val="0"/>
              </a:spcAft>
              <a:defRPr sz="2400" b="1">
                <a:solidFill>
                  <a:srgbClr val="A2106A"/>
                </a:solidFill>
                <a:latin typeface="Arial" charset="0"/>
              </a:defRPr>
            </a:lvl4pPr>
            <a:lvl5pPr algn="l" rtl="0" eaLnBrk="0" fontAlgn="base" hangingPunct="0">
              <a:spcBef>
                <a:spcPct val="20000"/>
              </a:spcBef>
              <a:spcAft>
                <a:spcPct val="0"/>
              </a:spcAft>
              <a:defRPr sz="2400" b="1">
                <a:solidFill>
                  <a:srgbClr val="A2106A"/>
                </a:solidFill>
                <a:latin typeface="Arial" charset="0"/>
              </a:defRPr>
            </a:lvl5pPr>
            <a:lvl6pPr marL="457200" algn="l" rtl="0" fontAlgn="base">
              <a:spcBef>
                <a:spcPct val="20000"/>
              </a:spcBef>
              <a:spcAft>
                <a:spcPct val="0"/>
              </a:spcAft>
              <a:defRPr sz="2400" b="1">
                <a:solidFill>
                  <a:srgbClr val="A2106A"/>
                </a:solidFill>
                <a:latin typeface="Arial" charset="0"/>
              </a:defRPr>
            </a:lvl6pPr>
            <a:lvl7pPr marL="914400" algn="l" rtl="0" fontAlgn="base">
              <a:spcBef>
                <a:spcPct val="20000"/>
              </a:spcBef>
              <a:spcAft>
                <a:spcPct val="0"/>
              </a:spcAft>
              <a:defRPr sz="2400" b="1">
                <a:solidFill>
                  <a:srgbClr val="A2106A"/>
                </a:solidFill>
                <a:latin typeface="Arial" charset="0"/>
              </a:defRPr>
            </a:lvl7pPr>
            <a:lvl8pPr marL="1371600" algn="l" rtl="0" fontAlgn="base">
              <a:spcBef>
                <a:spcPct val="20000"/>
              </a:spcBef>
              <a:spcAft>
                <a:spcPct val="0"/>
              </a:spcAft>
              <a:defRPr sz="2400" b="1">
                <a:solidFill>
                  <a:srgbClr val="A2106A"/>
                </a:solidFill>
                <a:latin typeface="Arial" charset="0"/>
              </a:defRPr>
            </a:lvl8pPr>
            <a:lvl9pPr marL="1828800" algn="l" rtl="0" fontAlgn="base">
              <a:spcBef>
                <a:spcPct val="20000"/>
              </a:spcBef>
              <a:spcAft>
                <a:spcPct val="0"/>
              </a:spcAft>
              <a:defRPr sz="2400" b="1">
                <a:solidFill>
                  <a:srgbClr val="A2106A"/>
                </a:solidFill>
                <a:latin typeface="Arial" charset="0"/>
              </a:defRPr>
            </a:lvl9pPr>
          </a:lstStyle>
          <a:p>
            <a:pPr>
              <a:defRPr/>
            </a:pPr>
            <a:r>
              <a:rPr lang="fr-FR" altLang="fr-FR" kern="0" dirty="0" smtClean="0">
                <a:solidFill>
                  <a:srgbClr val="E95D0F"/>
                </a:solidFill>
              </a:rPr>
              <a:t>Y </a:t>
            </a:r>
            <a:r>
              <a:rPr lang="fr-FR" altLang="fr-FR" kern="0" dirty="0" err="1" smtClean="0">
                <a:solidFill>
                  <a:srgbClr val="E95D0F"/>
                </a:solidFill>
              </a:rPr>
              <a:t>a-t-il</a:t>
            </a:r>
            <a:r>
              <a:rPr lang="fr-FR" altLang="fr-FR" kern="0" dirty="0" smtClean="0">
                <a:solidFill>
                  <a:srgbClr val="E95D0F"/>
                </a:solidFill>
              </a:rPr>
              <a:t> une restriction particulière concernant l’utilisation des médicaments provenant de la Chine.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95B49B9F-E5BD-4EE5-AFA4-104A0AF2CDC8}" type="slidenum">
              <a:rPr lang="fr-FR" smtClean="0"/>
              <a:pPr>
                <a:defRPr/>
              </a:pPr>
              <a:t>15</a:t>
            </a:fld>
            <a:endParaRPr lang="fr-FR"/>
          </a:p>
        </p:txBody>
      </p:sp>
      <p:sp>
        <p:nvSpPr>
          <p:cNvPr id="27651" name="Titre 1"/>
          <p:cNvSpPr>
            <a:spLocks noGrp="1"/>
          </p:cNvSpPr>
          <p:nvPr>
            <p:ph type="title" idx="4294967295"/>
          </p:nvPr>
        </p:nvSpPr>
        <p:spPr>
          <a:xfrm>
            <a:off x="1835150" y="2268538"/>
            <a:ext cx="7200900" cy="1143000"/>
          </a:xfrm>
        </p:spPr>
        <p:txBody>
          <a:bodyPr/>
          <a:lstStyle/>
          <a:p>
            <a:r>
              <a:rPr lang="fr-FR" altLang="fr-FR" smtClean="0">
                <a:solidFill>
                  <a:srgbClr val="E95D0F"/>
                </a:solidFill>
              </a:rPr>
              <a:t>Questions/réponses pour les entreprises et les salariés du ministère du travail </a:t>
            </a:r>
            <a:br>
              <a:rPr lang="fr-FR" altLang="fr-FR" smtClean="0">
                <a:solidFill>
                  <a:srgbClr val="E95D0F"/>
                </a:solidFill>
              </a:rPr>
            </a:br>
            <a:r>
              <a:rPr lang="fr-FR" altLang="fr-FR" sz="1400" smtClean="0">
                <a:solidFill>
                  <a:srgbClr val="E95D0F"/>
                </a:solidFill>
              </a:rPr>
              <a:t>https://travail-emploi.gouv.fr/IMG/pdf/coronavirus_entreprises_et_salaries_q-r.pdf </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E94E341B-E5DB-4389-A235-3B164FCC1389}" type="slidenum">
              <a:rPr lang="fr-FR" smtClean="0"/>
              <a:pPr>
                <a:defRPr/>
              </a:pPr>
              <a:t>16</a:t>
            </a:fld>
            <a:endParaRPr lang="fr-FR"/>
          </a:p>
        </p:txBody>
      </p:sp>
      <p:sp>
        <p:nvSpPr>
          <p:cNvPr id="28675" name="Titre 1"/>
          <p:cNvSpPr>
            <a:spLocks noGrp="1"/>
          </p:cNvSpPr>
          <p:nvPr>
            <p:ph type="title" idx="4294967295"/>
          </p:nvPr>
        </p:nvSpPr>
        <p:spPr>
          <a:xfrm>
            <a:off x="2006600" y="333375"/>
            <a:ext cx="7024688" cy="792163"/>
          </a:xfrm>
        </p:spPr>
        <p:txBody>
          <a:bodyPr/>
          <a:lstStyle/>
          <a:p>
            <a:r>
              <a:rPr lang="fr-FR" altLang="fr-FR" smtClean="0">
                <a:solidFill>
                  <a:srgbClr val="E95D0F"/>
                </a:solidFill>
              </a:rPr>
              <a:t>Précautions à prendre dans le cas du travail</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2" name="ZoneTexte 1"/>
          <p:cNvSpPr txBox="1"/>
          <p:nvPr/>
        </p:nvSpPr>
        <p:spPr>
          <a:xfrm>
            <a:off x="2106613" y="2420938"/>
            <a:ext cx="6808787" cy="3138487"/>
          </a:xfrm>
          <a:prstGeom prst="rect">
            <a:avLst/>
          </a:prstGeom>
          <a:noFill/>
          <a:ln>
            <a:solidFill>
              <a:srgbClr val="E95D0F"/>
            </a:solidFill>
          </a:ln>
        </p:spPr>
        <p:txBody>
          <a:bodyPr>
            <a:spAutoFit/>
          </a:bodyPr>
          <a:lstStyle/>
          <a:p>
            <a:pPr>
              <a:defRPr/>
            </a:pPr>
            <a:r>
              <a:rPr lang="fr-FR" dirty="0"/>
              <a:t>Salarié</a:t>
            </a:r>
          </a:p>
          <a:p>
            <a:pPr marL="285750" indent="-285750">
              <a:buFontTx/>
              <a:buChar char="-"/>
              <a:defRPr/>
            </a:pPr>
            <a:r>
              <a:rPr lang="fr-FR" dirty="0"/>
              <a:t>assurer personnellement ma </a:t>
            </a:r>
            <a:r>
              <a:rPr lang="fr-FR" b="1" dirty="0"/>
              <a:t>propre sécurité </a:t>
            </a:r>
            <a:r>
              <a:rPr lang="fr-FR" dirty="0"/>
              <a:t>et celle de mes </a:t>
            </a:r>
            <a:r>
              <a:rPr lang="fr-FR" b="1" dirty="0"/>
              <a:t>collègues</a:t>
            </a:r>
            <a:r>
              <a:rPr lang="fr-FR" dirty="0"/>
              <a:t> en respectant les consignes sanitaires: lavage des mains , saluer sans contact, éviter les contacts proches </a:t>
            </a:r>
          </a:p>
          <a:p>
            <a:pPr marL="285750" indent="-285750">
              <a:buFontTx/>
              <a:buChar char="-"/>
              <a:defRPr/>
            </a:pPr>
            <a:endParaRPr lang="fr-FR" dirty="0"/>
          </a:p>
          <a:p>
            <a:pPr marL="285750" indent="-285750">
              <a:buFontTx/>
              <a:buChar char="-"/>
              <a:defRPr/>
            </a:pPr>
            <a:r>
              <a:rPr lang="fr-FR" dirty="0"/>
              <a:t>Se conformer aux </a:t>
            </a:r>
            <a:r>
              <a:rPr lang="fr-FR" b="1" dirty="0"/>
              <a:t>instructions données </a:t>
            </a:r>
            <a:r>
              <a:rPr lang="fr-FR" dirty="0"/>
              <a:t>par mon employeur en fonction de la situation de mon entreprise et de ma propre situation:</a:t>
            </a:r>
          </a:p>
          <a:p>
            <a:pPr marL="742950" lvl="1" indent="-285750">
              <a:buFontTx/>
              <a:buChar char="-"/>
              <a:defRPr/>
            </a:pPr>
            <a:r>
              <a:rPr lang="fr-FR" dirty="0"/>
              <a:t>Télétravail</a:t>
            </a:r>
          </a:p>
          <a:p>
            <a:pPr marL="742950" lvl="1" indent="-285750">
              <a:buFontTx/>
              <a:buChar char="-"/>
              <a:defRPr/>
            </a:pPr>
            <a:r>
              <a:rPr lang="fr-FR" dirty="0"/>
              <a:t>Report des congés déjà posés</a:t>
            </a:r>
          </a:p>
          <a:p>
            <a:pPr marL="742950" lvl="1" indent="-285750">
              <a:buFontTx/>
              <a:buChar char="-"/>
              <a:defRPr/>
            </a:pP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A7869D0-C408-4081-A9DF-C90B3C6F868D}" type="slidenum">
              <a:rPr lang="fr-FR" smtClean="0"/>
              <a:pPr>
                <a:defRPr/>
              </a:pPr>
              <a:t>17</a:t>
            </a:fld>
            <a:endParaRPr lang="fr-FR"/>
          </a:p>
        </p:txBody>
      </p:sp>
      <p:sp>
        <p:nvSpPr>
          <p:cNvPr id="29699" name="Titre 1"/>
          <p:cNvSpPr>
            <a:spLocks noGrp="1"/>
          </p:cNvSpPr>
          <p:nvPr>
            <p:ph type="title" idx="4294967295"/>
          </p:nvPr>
        </p:nvSpPr>
        <p:spPr>
          <a:xfrm>
            <a:off x="2011363" y="260350"/>
            <a:ext cx="7024687" cy="1143000"/>
          </a:xfrm>
        </p:spPr>
        <p:txBody>
          <a:bodyPr/>
          <a:lstStyle/>
          <a:p>
            <a:r>
              <a:rPr lang="fr-FR" altLang="fr-FR" smtClean="0">
                <a:solidFill>
                  <a:srgbClr val="E95D0F"/>
                </a:solidFill>
              </a:rPr>
              <a:t>Précautions à prendre dans le cas du travail</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3" name="ZoneTexte 2"/>
          <p:cNvSpPr txBox="1"/>
          <p:nvPr/>
        </p:nvSpPr>
        <p:spPr>
          <a:xfrm>
            <a:off x="2011363" y="1989138"/>
            <a:ext cx="6808787" cy="4246562"/>
          </a:xfrm>
          <a:prstGeom prst="rect">
            <a:avLst/>
          </a:prstGeom>
          <a:noFill/>
          <a:ln>
            <a:solidFill>
              <a:srgbClr val="E95D0F"/>
            </a:solidFill>
          </a:ln>
        </p:spPr>
        <p:txBody>
          <a:bodyPr>
            <a:spAutoFit/>
          </a:bodyPr>
          <a:lstStyle/>
          <a:p>
            <a:pPr>
              <a:defRPr/>
            </a:pPr>
            <a:r>
              <a:rPr lang="fr-FR" dirty="0"/>
              <a:t>Employeur:</a:t>
            </a:r>
          </a:p>
          <a:p>
            <a:pPr marL="285750" indent="-285750">
              <a:buFontTx/>
              <a:buChar char="-"/>
              <a:defRPr/>
            </a:pPr>
            <a:r>
              <a:rPr lang="fr-FR" dirty="0"/>
              <a:t>Prendre les mesures nécessaires pour assurer la sécurité et la protection de la santé de son personnel: évaluation du risque professionnel (risque de contagion sur les lieux ou à l’occasion du travail): </a:t>
            </a:r>
            <a:r>
              <a:rPr lang="fr-FR" b="1" dirty="0"/>
              <a:t>actualisation du </a:t>
            </a:r>
            <a:r>
              <a:rPr lang="fr-FR" b="1" dirty="0" err="1"/>
              <a:t>DU</a:t>
            </a:r>
            <a:r>
              <a:rPr lang="fr-FR" b="1" dirty="0"/>
              <a:t> </a:t>
            </a:r>
            <a:r>
              <a:rPr lang="fr-FR" dirty="0"/>
              <a:t>en tenant compte de ce risque.</a:t>
            </a:r>
          </a:p>
          <a:p>
            <a:pPr marL="285750" indent="-285750">
              <a:buFontTx/>
              <a:buChar char="-"/>
              <a:defRPr/>
            </a:pPr>
            <a:endParaRPr lang="fr-FR" dirty="0"/>
          </a:p>
          <a:p>
            <a:pPr marL="285750" indent="-285750">
              <a:buFontTx/>
              <a:buChar char="-"/>
              <a:defRPr/>
            </a:pPr>
            <a:r>
              <a:rPr lang="fr-FR" b="1" dirty="0"/>
              <a:t>Réorganisation des poste de travail </a:t>
            </a:r>
            <a:r>
              <a:rPr lang="fr-FR" dirty="0"/>
              <a:t>(télétravail, éviter réunions non indispensables, les contacts proches (cantine, ascenseurs, visioconférence, les déplacement professionnels dans les zones à risques) en fonction de l’</a:t>
            </a:r>
            <a:r>
              <a:rPr lang="fr-FR" dirty="0" err="1"/>
              <a:t>EvRP</a:t>
            </a:r>
            <a:endParaRPr lang="fr-FR" dirty="0"/>
          </a:p>
          <a:p>
            <a:pPr marL="285750" indent="-285750">
              <a:buFontTx/>
              <a:buChar char="-"/>
              <a:defRPr/>
            </a:pPr>
            <a:endParaRPr lang="fr-FR" dirty="0"/>
          </a:p>
          <a:p>
            <a:pPr marL="285750" indent="-285750">
              <a:buFontTx/>
              <a:buChar char="-"/>
              <a:defRPr/>
            </a:pPr>
            <a:r>
              <a:rPr lang="fr-FR" dirty="0"/>
              <a:t>Consultation du CSE en cas de modification  ++ de l’organisation du travail</a:t>
            </a:r>
          </a:p>
          <a:p>
            <a:pPr marL="285750" indent="-285750">
              <a:buFontTx/>
              <a:buChar char="-"/>
              <a:defRPr/>
            </a:pP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9D18931B-9846-49EC-817E-A7A4CA0B1E0F}" type="slidenum">
              <a:rPr lang="fr-FR" smtClean="0"/>
              <a:pPr>
                <a:defRPr/>
              </a:pPr>
              <a:t>18</a:t>
            </a:fld>
            <a:endParaRPr lang="fr-FR"/>
          </a:p>
        </p:txBody>
      </p:sp>
      <p:sp>
        <p:nvSpPr>
          <p:cNvPr id="30723" name="Titre 1"/>
          <p:cNvSpPr>
            <a:spLocks noGrp="1"/>
          </p:cNvSpPr>
          <p:nvPr>
            <p:ph type="title" idx="4294967295"/>
          </p:nvPr>
        </p:nvSpPr>
        <p:spPr>
          <a:xfrm>
            <a:off x="2011363" y="260350"/>
            <a:ext cx="7024687" cy="792163"/>
          </a:xfrm>
        </p:spPr>
        <p:txBody>
          <a:bodyPr/>
          <a:lstStyle/>
          <a:p>
            <a:r>
              <a:rPr lang="fr-FR" altLang="fr-FR" smtClean="0">
                <a:solidFill>
                  <a:srgbClr val="E95D0F"/>
                </a:solidFill>
              </a:rPr>
              <a:t>Un salarié revient d’un pays à risque ou réside dans un « cluster »</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2" name="ZoneTexte 1"/>
          <p:cNvSpPr txBox="1"/>
          <p:nvPr/>
        </p:nvSpPr>
        <p:spPr>
          <a:xfrm>
            <a:off x="2109788" y="1125538"/>
            <a:ext cx="6808787" cy="5354637"/>
          </a:xfrm>
          <a:prstGeom prst="rect">
            <a:avLst/>
          </a:prstGeom>
          <a:noFill/>
          <a:ln>
            <a:solidFill>
              <a:srgbClr val="E95D0F"/>
            </a:solidFill>
          </a:ln>
        </p:spPr>
        <p:txBody>
          <a:bodyPr>
            <a:spAutoFit/>
          </a:bodyPr>
          <a:lstStyle/>
          <a:p>
            <a:pPr>
              <a:defRPr/>
            </a:pPr>
            <a:r>
              <a:rPr lang="fr-FR" dirty="0"/>
              <a:t>Salarié</a:t>
            </a:r>
          </a:p>
          <a:p>
            <a:pPr marL="285750" indent="-285750">
              <a:buFontTx/>
              <a:buChar char="-"/>
              <a:defRPr/>
            </a:pPr>
            <a:r>
              <a:rPr lang="fr-FR" dirty="0"/>
              <a:t>Pas de quatorzaine si je reviens d’une zone à risque sauf de Chine mais</a:t>
            </a:r>
          </a:p>
          <a:p>
            <a:pPr marL="742950" lvl="1" indent="-285750">
              <a:buFontTx/>
              <a:buChar char="-"/>
              <a:defRPr/>
            </a:pPr>
            <a:r>
              <a:rPr lang="fr-FR" dirty="0"/>
              <a:t>prévenir mon employeur</a:t>
            </a:r>
          </a:p>
          <a:p>
            <a:pPr marL="742950" lvl="1" indent="-285750">
              <a:buFontTx/>
              <a:buChar char="-"/>
              <a:defRPr/>
            </a:pPr>
            <a:r>
              <a:rPr lang="fr-FR" dirty="0"/>
              <a:t>respecter les mesures habituelles d’hygiène</a:t>
            </a:r>
          </a:p>
          <a:p>
            <a:pPr marL="742950" lvl="1" indent="-285750">
              <a:buFontTx/>
              <a:buChar char="-"/>
              <a:defRPr/>
            </a:pPr>
            <a:r>
              <a:rPr lang="fr-FR" dirty="0"/>
              <a:t>surveiller ma température 2 fois par jour</a:t>
            </a:r>
          </a:p>
          <a:p>
            <a:pPr marL="742950" lvl="1" indent="-285750">
              <a:buFontTx/>
              <a:buChar char="-"/>
              <a:defRPr/>
            </a:pPr>
            <a:r>
              <a:rPr lang="fr-FR" dirty="0"/>
              <a:t>surveiller l’apparition de symptômes d’infection respiratoire</a:t>
            </a:r>
          </a:p>
          <a:p>
            <a:pPr marL="742950" lvl="1" indent="-285750">
              <a:buFontTx/>
              <a:buChar char="-"/>
              <a:defRPr/>
            </a:pPr>
            <a:r>
              <a:rPr lang="fr-FR" dirty="0"/>
              <a:t>adopter des mesures de distanciation sociale </a:t>
            </a:r>
          </a:p>
          <a:p>
            <a:pPr marL="742950" lvl="1" indent="-285750">
              <a:buFontTx/>
              <a:buChar char="-"/>
              <a:defRPr/>
            </a:pPr>
            <a:r>
              <a:rPr lang="fr-FR" dirty="0"/>
              <a:t>en cas de signes d’infection respiratoire dans les 14 jours suivant son retour : contacter le 15 </a:t>
            </a:r>
          </a:p>
          <a:p>
            <a:pPr marL="285750" indent="-285750">
              <a:buFontTx/>
              <a:buChar char="-"/>
              <a:defRPr/>
            </a:pPr>
            <a:r>
              <a:rPr lang="fr-FR" dirty="0"/>
              <a:t>Si salarié est  un cas contact à haut risque identifié par l’ARS et qu’aucune autre solution ne peut être retenue, il peut bénéficier d’un arrêt de travail, indemnisé dans les conditions d’un arrêt maladie sans application des jours de carence, pour la durée d’isolement préconisée (auprès de l’ARS). </a:t>
            </a:r>
          </a:p>
          <a:p>
            <a:pPr marL="285750" indent="-285750">
              <a:buFontTx/>
              <a:buChar char="-"/>
              <a:defRPr/>
            </a:pPr>
            <a:endParaRPr lang="fr-FR" dirty="0"/>
          </a:p>
          <a:p>
            <a:pPr marL="285750" indent="-285750">
              <a:buFontTx/>
              <a:buChar char="-"/>
              <a:defRPr/>
            </a:pPr>
            <a:r>
              <a:rPr lang="fr-FR" dirty="0"/>
              <a:t>Employeur</a:t>
            </a:r>
          </a:p>
          <a:p>
            <a:pPr>
              <a:defRPr/>
            </a:pPr>
            <a:r>
              <a:rPr lang="fr-FR" dirty="0"/>
              <a:t>Réorganisation des poste de travail si nécessaire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C2922AEA-9D62-49FA-BA0C-8C1E0860A97B}" type="slidenum">
              <a:rPr lang="fr-FR" smtClean="0"/>
              <a:pPr>
                <a:defRPr/>
              </a:pPr>
              <a:t>19</a:t>
            </a:fld>
            <a:endParaRPr lang="fr-FR"/>
          </a:p>
        </p:txBody>
      </p:sp>
      <p:sp>
        <p:nvSpPr>
          <p:cNvPr id="31747" name="Titre 1"/>
          <p:cNvSpPr>
            <a:spLocks noGrp="1"/>
          </p:cNvSpPr>
          <p:nvPr>
            <p:ph type="title" idx="4294967295"/>
          </p:nvPr>
        </p:nvSpPr>
        <p:spPr>
          <a:xfrm>
            <a:off x="2011363" y="260350"/>
            <a:ext cx="7024687" cy="1008063"/>
          </a:xfrm>
        </p:spPr>
        <p:txBody>
          <a:bodyPr/>
          <a:lstStyle/>
          <a:p>
            <a:r>
              <a:rPr lang="fr-FR" altLang="fr-FR" smtClean="0">
                <a:solidFill>
                  <a:srgbClr val="E95D0F"/>
                </a:solidFill>
              </a:rPr>
              <a:t>Un ou plusieurs salariés de mon entreprise présentent un risque sérieux d’être contaminés</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2" name="ZoneTexte 1"/>
          <p:cNvSpPr txBox="1"/>
          <p:nvPr/>
        </p:nvSpPr>
        <p:spPr>
          <a:xfrm>
            <a:off x="2084388" y="1412875"/>
            <a:ext cx="6664325" cy="5354638"/>
          </a:xfrm>
          <a:prstGeom prst="rect">
            <a:avLst/>
          </a:prstGeom>
          <a:noFill/>
          <a:ln>
            <a:solidFill>
              <a:srgbClr val="E95D0F"/>
            </a:solidFill>
          </a:ln>
        </p:spPr>
        <p:txBody>
          <a:bodyPr>
            <a:spAutoFit/>
          </a:bodyPr>
          <a:lstStyle/>
          <a:p>
            <a:pPr>
              <a:defRPr/>
            </a:pPr>
            <a:r>
              <a:rPr lang="fr-FR" u="sng" dirty="0"/>
              <a:t>Employeur</a:t>
            </a:r>
          </a:p>
          <a:p>
            <a:pPr marL="285750" indent="-285750">
              <a:buFontTx/>
              <a:buChar char="-"/>
              <a:defRPr/>
            </a:pPr>
            <a:r>
              <a:rPr lang="fr-FR" dirty="0"/>
              <a:t>réorganisation des postes de travail en privilégiant le télétravail ;</a:t>
            </a:r>
          </a:p>
          <a:p>
            <a:pPr marL="285750" indent="-285750">
              <a:buFontTx/>
              <a:buChar char="-"/>
              <a:defRPr/>
            </a:pPr>
            <a:r>
              <a:rPr lang="fr-FR" dirty="0"/>
              <a:t>si le télétravail n’est pas possible, fait en sorte que son ou ses salarié(s) évite(nt) : </a:t>
            </a:r>
          </a:p>
          <a:p>
            <a:pPr marL="742950" lvl="1" indent="-285750">
              <a:buFontTx/>
              <a:buChar char="-"/>
              <a:defRPr/>
            </a:pPr>
            <a:r>
              <a:rPr lang="fr-FR" dirty="0"/>
              <a:t>les lieux où se trouvent des personnes fragiles,</a:t>
            </a:r>
          </a:p>
          <a:p>
            <a:pPr marL="742950" lvl="1" indent="-285750">
              <a:buFontTx/>
              <a:buChar char="-"/>
              <a:defRPr/>
            </a:pPr>
            <a:r>
              <a:rPr lang="fr-FR" dirty="0"/>
              <a:t>toute sortie ou réunion non indispensable (conférences, meetings, etc.)</a:t>
            </a:r>
          </a:p>
          <a:p>
            <a:pPr marL="742950" lvl="1" indent="-285750">
              <a:buFontTx/>
              <a:buChar char="-"/>
              <a:defRPr/>
            </a:pPr>
            <a:r>
              <a:rPr lang="fr-FR" dirty="0"/>
              <a:t>les contacts proches (cantine, ascenseurs, etc.).</a:t>
            </a:r>
          </a:p>
          <a:p>
            <a:pPr>
              <a:defRPr/>
            </a:pPr>
            <a:r>
              <a:rPr lang="fr-FR" dirty="0"/>
              <a:t>-   Si ces dispositions non possibles:  peut demander au salarié de rester à son domicile</a:t>
            </a:r>
          </a:p>
          <a:p>
            <a:pPr>
              <a:defRPr/>
            </a:pPr>
            <a:r>
              <a:rPr lang="fr-FR" dirty="0"/>
              <a:t>Seuls les salariés « cas contact à haut risque » peuvent bénéficier d’un arrêt de travail par l’ARS </a:t>
            </a:r>
          </a:p>
          <a:p>
            <a:pPr>
              <a:defRPr/>
            </a:pPr>
            <a:r>
              <a:rPr lang="fr-FR" dirty="0"/>
              <a:t>Si pas d’arrêt de travail et  lui demande de ne pas se présenter à son travail, sa rémunération est maintenue</a:t>
            </a:r>
          </a:p>
          <a:p>
            <a:pPr>
              <a:defRPr/>
            </a:pPr>
            <a:endParaRPr lang="fr-FR" dirty="0"/>
          </a:p>
          <a:p>
            <a:pPr>
              <a:defRPr/>
            </a:pPr>
            <a:r>
              <a:rPr lang="fr-FR" dirty="0"/>
              <a:t>- L’employeur peut déplacer des congés déjà posés par le salarié sur une autre période ; si le salarié n’a pas posé de congés, il ne peut les imposer.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57DC0276-2997-4791-8D60-88ECA41CCE80}" type="slidenum">
              <a:rPr lang="fr-FR" smtClean="0"/>
              <a:pPr>
                <a:defRPr/>
              </a:pPr>
              <a:t>2</a:t>
            </a:fld>
            <a:endParaRPr lang="fr-FR"/>
          </a:p>
        </p:txBody>
      </p:sp>
      <p:sp>
        <p:nvSpPr>
          <p:cNvPr id="14339" name="Titre 1"/>
          <p:cNvSpPr>
            <a:spLocks noGrp="1"/>
          </p:cNvSpPr>
          <p:nvPr>
            <p:ph type="title" idx="4294967295"/>
          </p:nvPr>
        </p:nvSpPr>
        <p:spPr>
          <a:xfrm>
            <a:off x="2124075" y="0"/>
            <a:ext cx="7019925" cy="1143000"/>
          </a:xfrm>
        </p:spPr>
        <p:txBody>
          <a:bodyPr/>
          <a:lstStyle/>
          <a:p>
            <a:r>
              <a:rPr lang="fr-FR" altLang="fr-FR" smtClean="0">
                <a:solidFill>
                  <a:srgbClr val="E95D0F"/>
                </a:solidFill>
              </a:rPr>
              <a:t>Qu’est-ce que le Coronavirus COVID-19 ?</a:t>
            </a:r>
            <a:br>
              <a:rPr lang="fr-FR" altLang="fr-FR" smtClean="0">
                <a:solidFill>
                  <a:srgbClr val="E95D0F"/>
                </a:solidFill>
              </a:rPr>
            </a:br>
            <a:r>
              <a:rPr lang="fr-FR" altLang="fr-FR" sz="1000" smtClean="0">
                <a:solidFill>
                  <a:srgbClr val="E95D0F"/>
                </a:solidFill>
              </a:rPr>
              <a:t>Source :	</a:t>
            </a:r>
            <a:r>
              <a:rPr lang="fr-FR" altLang="fr-FR" sz="1400" smtClean="0">
                <a:solidFill>
                  <a:schemeClr val="tx1"/>
                </a:solidFill>
              </a:rPr>
              <a:t>https://www.gouvernement.fr/info-coronavirus</a:t>
            </a:r>
            <a:br>
              <a:rPr lang="fr-FR" altLang="fr-FR" sz="1400" smtClean="0">
                <a:solidFill>
                  <a:schemeClr val="tx1"/>
                </a:solidFill>
              </a:rPr>
            </a:br>
            <a:endParaRPr lang="fr-FR" altLang="fr-FR" sz="1400" smtClean="0">
              <a:solidFill>
                <a:srgbClr val="E95D0F"/>
              </a:solidFill>
            </a:endParaRPr>
          </a:p>
        </p:txBody>
      </p:sp>
      <p:sp>
        <p:nvSpPr>
          <p:cNvPr id="14340" name="ZoneTexte 1"/>
          <p:cNvSpPr txBox="1">
            <a:spLocks noChangeArrowheads="1"/>
          </p:cNvSpPr>
          <p:nvPr/>
        </p:nvSpPr>
        <p:spPr bwMode="auto">
          <a:xfrm>
            <a:off x="2000250" y="915988"/>
            <a:ext cx="6881813"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r>
              <a:rPr lang="fr-FR" altLang="fr-FR" b="1">
                <a:solidFill>
                  <a:schemeClr val="tx1"/>
                </a:solidFill>
              </a:rPr>
              <a:t>Les Coronavirus </a:t>
            </a:r>
            <a:r>
              <a:rPr lang="fr-FR" altLang="fr-FR">
                <a:solidFill>
                  <a:schemeClr val="tx1"/>
                </a:solidFill>
              </a:rPr>
              <a:t>provoquent des maladies allant d’un simple rhume à des pathologies plus sévères</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Le virus identifié en janvier 2020 en Chine: nouveau Coronavirus nommé </a:t>
            </a:r>
            <a:r>
              <a:rPr lang="fr-FR" altLang="fr-FR" b="1">
                <a:solidFill>
                  <a:schemeClr val="tx1"/>
                </a:solidFill>
              </a:rPr>
              <a:t>COVID-19 par OMS</a:t>
            </a:r>
            <a:r>
              <a:rPr lang="fr-FR" altLang="fr-FR">
                <a:solidFill>
                  <a:schemeClr val="tx1"/>
                </a:solidFill>
              </a:rPr>
              <a:t>.</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Quels sont les symptômes du Coronavirus COVID-19 ?</a:t>
            </a:r>
          </a:p>
          <a:p>
            <a:pPr eaLnBrk="1" hangingPunct="1">
              <a:spcBef>
                <a:spcPct val="0"/>
              </a:spcBef>
              <a:buClrTx/>
              <a:buSzTx/>
              <a:buFontTx/>
              <a:buNone/>
            </a:pPr>
            <a:r>
              <a:rPr lang="fr-FR" altLang="fr-FR">
                <a:solidFill>
                  <a:schemeClr val="tx1"/>
                </a:solidFill>
              </a:rPr>
              <a:t>	</a:t>
            </a:r>
            <a:r>
              <a:rPr lang="fr-FR" altLang="fr-FR" b="1">
                <a:solidFill>
                  <a:schemeClr val="tx1"/>
                </a:solidFill>
              </a:rPr>
              <a:t>fièvre </a:t>
            </a:r>
            <a:r>
              <a:rPr lang="fr-FR" altLang="fr-FR">
                <a:solidFill>
                  <a:schemeClr val="tx1"/>
                </a:solidFill>
              </a:rPr>
              <a:t>ou sensation de fièvre et signes de </a:t>
            </a:r>
            <a:r>
              <a:rPr lang="fr-FR" altLang="fr-FR" b="1">
                <a:solidFill>
                  <a:schemeClr val="tx1"/>
                </a:solidFill>
              </a:rPr>
              <a:t>difficultés respiratoires</a:t>
            </a:r>
            <a:r>
              <a:rPr lang="fr-FR" altLang="fr-FR">
                <a:solidFill>
                  <a:schemeClr val="tx1"/>
                </a:solidFill>
              </a:rPr>
              <a:t> de type toux ou essoufflement.</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Existe-il un </a:t>
            </a:r>
            <a:r>
              <a:rPr lang="fr-FR" altLang="fr-FR" b="1">
                <a:solidFill>
                  <a:schemeClr val="tx1"/>
                </a:solidFill>
              </a:rPr>
              <a:t>vaccin</a:t>
            </a:r>
            <a:r>
              <a:rPr lang="fr-FR" altLang="fr-FR">
                <a:solidFill>
                  <a:schemeClr val="tx1"/>
                </a:solidFill>
              </a:rPr>
              <a:t> ? 	</a:t>
            </a:r>
            <a:r>
              <a:rPr lang="fr-FR" altLang="fr-FR" i="1">
                <a:solidFill>
                  <a:schemeClr val="tx1"/>
                </a:solidFill>
              </a:rPr>
              <a:t>NON</a:t>
            </a:r>
          </a:p>
          <a:p>
            <a:pPr eaLnBrk="1" hangingPunct="1">
              <a:spcBef>
                <a:spcPct val="0"/>
              </a:spcBef>
              <a:buClrTx/>
              <a:buSzTx/>
              <a:buFontTx/>
              <a:buNone/>
            </a:pPr>
            <a:r>
              <a:rPr lang="fr-FR" altLang="fr-FR" i="1">
                <a:solidFill>
                  <a:schemeClr val="tx1"/>
                </a:solidFill>
              </a:rPr>
              <a:t>	traitement symptomatique</a:t>
            </a:r>
            <a:r>
              <a:rPr lang="fr-FR" altLang="fr-FR">
                <a:solidFill>
                  <a:schemeClr val="tx1"/>
                </a:solidFill>
              </a:rPr>
              <a:t>.</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Comment se </a:t>
            </a:r>
            <a:r>
              <a:rPr lang="fr-FR" altLang="fr-FR" b="1">
                <a:solidFill>
                  <a:schemeClr val="tx1"/>
                </a:solidFill>
              </a:rPr>
              <a:t>transmet</a:t>
            </a:r>
            <a:r>
              <a:rPr lang="fr-FR" altLang="fr-FR">
                <a:solidFill>
                  <a:schemeClr val="tx1"/>
                </a:solidFill>
              </a:rPr>
              <a:t> le Coronavirus COVID-19 ? </a:t>
            </a:r>
          </a:p>
          <a:p>
            <a:pPr eaLnBrk="1" hangingPunct="1">
              <a:spcBef>
                <a:spcPct val="0"/>
              </a:spcBef>
              <a:buClrTx/>
              <a:buSzTx/>
              <a:buFontTx/>
              <a:buNone/>
            </a:pPr>
            <a:r>
              <a:rPr lang="fr-FR" altLang="fr-FR">
                <a:solidFill>
                  <a:schemeClr val="tx1"/>
                </a:solidFill>
              </a:rPr>
              <a:t>	</a:t>
            </a:r>
            <a:r>
              <a:rPr lang="fr-FR" altLang="fr-FR" i="1">
                <a:solidFill>
                  <a:schemeClr val="tx1"/>
                </a:solidFill>
              </a:rPr>
              <a:t>par contact avec animal infecté (zoonose) source non identifiée et interhumaine</a:t>
            </a:r>
          </a:p>
          <a:p>
            <a:pPr eaLnBrk="1" hangingPunct="1">
              <a:spcBef>
                <a:spcPct val="0"/>
              </a:spcBef>
              <a:buClrTx/>
              <a:buSzTx/>
              <a:buFontTx/>
              <a:buNone/>
            </a:pPr>
            <a:r>
              <a:rPr lang="fr-FR" altLang="fr-FR" i="1">
                <a:solidFill>
                  <a:schemeClr val="tx1"/>
                </a:solidFill>
              </a:rPr>
              <a:t>	Par voie respiratoire, (contact rapproché et prolongé)</a:t>
            </a:r>
          </a:p>
          <a:p>
            <a:pPr eaLnBrk="1" hangingPunct="1">
              <a:spcBef>
                <a:spcPct val="0"/>
              </a:spcBef>
              <a:buClrTx/>
              <a:buSzTx/>
              <a:buFontTx/>
              <a:buNone/>
            </a:pPr>
            <a:r>
              <a:rPr lang="fr-FR" altLang="fr-FR" i="1">
                <a:solidFill>
                  <a:schemeClr val="tx1"/>
                </a:solidFill>
              </a:rPr>
              <a:t>	</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30BCF02-6681-4D5D-B338-17552E69ECC9}" type="slidenum">
              <a:rPr lang="fr-FR" smtClean="0"/>
              <a:pPr>
                <a:defRPr/>
              </a:pPr>
              <a:t>20</a:t>
            </a:fld>
            <a:endParaRPr lang="fr-FR"/>
          </a:p>
        </p:txBody>
      </p:sp>
      <p:sp>
        <p:nvSpPr>
          <p:cNvPr id="32771" name="Titre 1"/>
          <p:cNvSpPr>
            <a:spLocks noGrp="1"/>
          </p:cNvSpPr>
          <p:nvPr>
            <p:ph type="title" idx="4294967295"/>
          </p:nvPr>
        </p:nvSpPr>
        <p:spPr>
          <a:xfrm>
            <a:off x="2011363" y="260350"/>
            <a:ext cx="7024687" cy="1143000"/>
          </a:xfrm>
        </p:spPr>
        <p:txBody>
          <a:bodyPr/>
          <a:lstStyle/>
          <a:p>
            <a:r>
              <a:rPr lang="fr-FR" altLang="fr-FR" smtClean="0">
                <a:solidFill>
                  <a:srgbClr val="E95D0F"/>
                </a:solidFill>
              </a:rPr>
              <a:t>L’enfant du salarié fait objet d‘une mesure d’isolement et pas de solution de garde d’enfant</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2" name="ZoneTexte 1"/>
          <p:cNvSpPr txBox="1"/>
          <p:nvPr/>
        </p:nvSpPr>
        <p:spPr>
          <a:xfrm>
            <a:off x="2128838" y="1773238"/>
            <a:ext cx="6115050" cy="5078412"/>
          </a:xfrm>
          <a:prstGeom prst="rect">
            <a:avLst/>
          </a:prstGeom>
          <a:noFill/>
          <a:ln>
            <a:solidFill>
              <a:srgbClr val="E95D0F"/>
            </a:solidFill>
          </a:ln>
        </p:spPr>
        <p:txBody>
          <a:bodyPr>
            <a:spAutoFit/>
          </a:bodyPr>
          <a:lstStyle/>
          <a:p>
            <a:pPr>
              <a:defRPr/>
            </a:pPr>
            <a:r>
              <a:rPr lang="fr-FR" dirty="0"/>
              <a:t>Salarié</a:t>
            </a:r>
          </a:p>
          <a:p>
            <a:pPr>
              <a:defRPr/>
            </a:pPr>
            <a:endParaRPr lang="fr-FR" dirty="0"/>
          </a:p>
          <a:p>
            <a:pPr marL="285750" indent="-285750">
              <a:buFontTx/>
              <a:buChar char="-"/>
              <a:defRPr/>
            </a:pPr>
            <a:r>
              <a:rPr lang="fr-FR" dirty="0"/>
              <a:t>Plus de mesure d’isolement des enfants revenant de zone à risque</a:t>
            </a:r>
          </a:p>
          <a:p>
            <a:pPr marL="285750" indent="-285750">
              <a:buFontTx/>
              <a:buChar char="-"/>
              <a:defRPr/>
            </a:pPr>
            <a:r>
              <a:rPr lang="fr-FR" dirty="0"/>
              <a:t>Si l’enfant est soumis à l’isolement car est un « contact haut risque »</a:t>
            </a:r>
          </a:p>
          <a:p>
            <a:pPr marL="742950" lvl="1" indent="-285750">
              <a:buFontTx/>
              <a:buChar char="-"/>
              <a:defRPr/>
            </a:pPr>
            <a:r>
              <a:rPr lang="fr-FR" dirty="0"/>
              <a:t>Prévenir l’employeur</a:t>
            </a:r>
          </a:p>
          <a:p>
            <a:pPr marL="742950" lvl="1" indent="-285750">
              <a:buFontTx/>
              <a:buChar char="-"/>
              <a:defRPr/>
            </a:pPr>
            <a:r>
              <a:rPr lang="fr-FR" dirty="0"/>
              <a:t>Si possible télétravail</a:t>
            </a:r>
          </a:p>
          <a:p>
            <a:pPr marL="742950" lvl="1" indent="-285750">
              <a:buFontTx/>
              <a:buChar char="-"/>
              <a:defRPr/>
            </a:pPr>
            <a:r>
              <a:rPr lang="fr-FR" dirty="0"/>
              <a:t>arrêt de travail pour la durée d’isolement préconisée prescrit par le médecin de l’ARS (procédure dérogatoire exceptionnelle ) droits à indemnisation identiques à ceux prévus en cas d’arrêt de travail, sans application du délai de carence.</a:t>
            </a:r>
          </a:p>
          <a:p>
            <a:pPr marL="285750" indent="-285750">
              <a:buFontTx/>
              <a:buChar char="-"/>
              <a:defRPr/>
            </a:pPr>
            <a:endParaRPr lang="fr-FR" dirty="0"/>
          </a:p>
          <a:p>
            <a:pPr>
              <a:defRPr/>
            </a:pPr>
            <a:r>
              <a:rPr lang="fr-FR" dirty="0"/>
              <a:t>Employeur:</a:t>
            </a:r>
          </a:p>
          <a:p>
            <a:pPr marL="742950" lvl="1" indent="-285750">
              <a:buFontTx/>
              <a:buChar char="-"/>
              <a:defRPr/>
            </a:pPr>
            <a:r>
              <a:rPr lang="fr-FR" dirty="0"/>
              <a:t>Mise en place du télétravail si possible</a:t>
            </a:r>
          </a:p>
          <a:p>
            <a:pPr>
              <a:defRPr/>
            </a:pP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9831DCDD-CF5D-4A54-A0FD-28510F53098E}" type="slidenum">
              <a:rPr lang="fr-FR" smtClean="0"/>
              <a:pPr>
                <a:defRPr/>
              </a:pPr>
              <a:t>21</a:t>
            </a:fld>
            <a:endParaRPr lang="fr-FR"/>
          </a:p>
        </p:txBody>
      </p:sp>
      <p:sp>
        <p:nvSpPr>
          <p:cNvPr id="33795" name="Titre 1"/>
          <p:cNvSpPr>
            <a:spLocks noGrp="1"/>
          </p:cNvSpPr>
          <p:nvPr>
            <p:ph type="title" idx="4294967295"/>
          </p:nvPr>
        </p:nvSpPr>
        <p:spPr>
          <a:xfrm>
            <a:off x="2011363" y="260350"/>
            <a:ext cx="7024687" cy="1143000"/>
          </a:xfrm>
        </p:spPr>
        <p:txBody>
          <a:bodyPr/>
          <a:lstStyle/>
          <a:p>
            <a:r>
              <a:rPr lang="fr-FR" altLang="fr-FR" smtClean="0">
                <a:solidFill>
                  <a:srgbClr val="E95D0F"/>
                </a:solidFill>
              </a:rPr>
              <a:t>L’établissement scolaire de mon enfant de moins de 16 ans fait l’objet d’une fermeture</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2" name="ZoneTexte 1"/>
          <p:cNvSpPr txBox="1"/>
          <p:nvPr/>
        </p:nvSpPr>
        <p:spPr>
          <a:xfrm>
            <a:off x="2116138" y="1855788"/>
            <a:ext cx="6115050" cy="4524375"/>
          </a:xfrm>
          <a:prstGeom prst="rect">
            <a:avLst/>
          </a:prstGeom>
          <a:noFill/>
          <a:ln>
            <a:solidFill>
              <a:srgbClr val="E95D0F"/>
            </a:solidFill>
          </a:ln>
        </p:spPr>
        <p:txBody>
          <a:bodyPr>
            <a:spAutoFit/>
          </a:bodyPr>
          <a:lstStyle/>
          <a:p>
            <a:pPr>
              <a:defRPr/>
            </a:pPr>
            <a:r>
              <a:rPr lang="fr-FR" dirty="0"/>
              <a:t>Salarié</a:t>
            </a:r>
          </a:p>
          <a:p>
            <a:pPr>
              <a:defRPr/>
            </a:pPr>
            <a:endParaRPr lang="fr-FR" dirty="0"/>
          </a:p>
          <a:p>
            <a:pPr marL="285750" indent="-285750">
              <a:buFontTx/>
              <a:buChar char="-"/>
              <a:defRPr/>
            </a:pPr>
            <a:r>
              <a:rPr lang="fr-FR" dirty="0"/>
              <a:t>Prévenir l’employeur</a:t>
            </a:r>
          </a:p>
          <a:p>
            <a:pPr marL="285750" indent="-285750">
              <a:buFontTx/>
              <a:buChar char="-"/>
              <a:defRPr/>
            </a:pPr>
            <a:r>
              <a:rPr lang="fr-FR" dirty="0"/>
              <a:t>Si possible télétravail</a:t>
            </a:r>
          </a:p>
          <a:p>
            <a:pPr marL="285750" indent="-285750">
              <a:buFontTx/>
              <a:buChar char="-"/>
              <a:defRPr/>
            </a:pPr>
            <a:r>
              <a:rPr lang="fr-FR" dirty="0"/>
              <a:t>Si non arrêt de travail indemnisé sans jour de carence </a:t>
            </a:r>
          </a:p>
          <a:p>
            <a:pPr marL="285750" indent="-285750">
              <a:buFontTx/>
              <a:buChar char="-"/>
              <a:defRPr/>
            </a:pPr>
            <a:endParaRPr lang="fr-FR" dirty="0"/>
          </a:p>
          <a:p>
            <a:pPr>
              <a:defRPr/>
            </a:pPr>
            <a:r>
              <a:rPr lang="fr-FR" dirty="0"/>
              <a:t>Employeur:</a:t>
            </a:r>
          </a:p>
          <a:p>
            <a:pPr>
              <a:defRPr/>
            </a:pPr>
            <a:endParaRPr lang="fr-FR" dirty="0"/>
          </a:p>
          <a:p>
            <a:pPr marL="285750" indent="-285750">
              <a:buFontTx/>
              <a:buChar char="-"/>
              <a:defRPr/>
            </a:pPr>
            <a:r>
              <a:rPr lang="fr-FR" dirty="0"/>
              <a:t>Mise en place du télétravail si possible</a:t>
            </a:r>
          </a:p>
          <a:p>
            <a:pPr marL="285750" indent="-285750">
              <a:buFontTx/>
              <a:buChar char="-"/>
              <a:defRPr/>
            </a:pPr>
            <a:r>
              <a:rPr lang="fr-FR" dirty="0"/>
              <a:t>Déclaration arrêt de travail à compter du jour du début de l’arrêt pour une durée correspondant à la fermeture de l’école en remplissant une déclaration en ligne sur le site Internet d’</a:t>
            </a:r>
            <a:r>
              <a:rPr lang="fr-FR" dirty="0" err="1"/>
              <a:t>améli</a:t>
            </a:r>
            <a:r>
              <a:rPr lang="fr-FR" dirty="0"/>
              <a:t> (un seul des parents)</a:t>
            </a:r>
          </a:p>
          <a:p>
            <a:pPr marL="285750" indent="-285750">
              <a:buFontTx/>
              <a:buChar char="-"/>
              <a:defRPr/>
            </a:pPr>
            <a:endParaRPr lang="fr-FR" dirty="0"/>
          </a:p>
          <a:p>
            <a:pPr marL="285750" indent="-285750">
              <a:buFontTx/>
              <a:buChar char="-"/>
              <a:defRPr/>
            </a:pPr>
            <a:endParaRPr lang="fr-FR" dirty="0"/>
          </a:p>
          <a:p>
            <a:pPr>
              <a:defRPr/>
            </a:pP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E008BD9A-F19B-4778-9A81-9E6B81A8D96E}" type="slidenum">
              <a:rPr lang="fr-FR" smtClean="0"/>
              <a:pPr>
                <a:defRPr/>
              </a:pPr>
              <a:t>22</a:t>
            </a:fld>
            <a:endParaRPr lang="fr-FR"/>
          </a:p>
        </p:txBody>
      </p:sp>
      <p:sp>
        <p:nvSpPr>
          <p:cNvPr id="34819" name="Titre 1"/>
          <p:cNvSpPr>
            <a:spLocks noGrp="1"/>
          </p:cNvSpPr>
          <p:nvPr>
            <p:ph type="title" idx="4294967295"/>
          </p:nvPr>
        </p:nvSpPr>
        <p:spPr>
          <a:xfrm>
            <a:off x="2011363" y="260350"/>
            <a:ext cx="7024687" cy="1143000"/>
          </a:xfrm>
        </p:spPr>
        <p:txBody>
          <a:bodyPr/>
          <a:lstStyle/>
          <a:p>
            <a:r>
              <a:rPr lang="fr-FR" altLang="fr-FR" smtClean="0">
                <a:solidFill>
                  <a:srgbClr val="E95D0F"/>
                </a:solidFill>
              </a:rPr>
              <a:t>Déplacements professionnels en zone à risque</a:t>
            </a:r>
            <a:endParaRPr lang="fr-FR" altLang="fr-FR" u="sng" smtClean="0">
              <a:solidFill>
                <a:srgbClr val="E95D0F"/>
              </a:solidFill>
            </a:endParaRP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35845" name="ZoneTexte 1"/>
          <p:cNvSpPr txBox="1">
            <a:spLocks noChangeArrowheads="1"/>
          </p:cNvSpPr>
          <p:nvPr/>
        </p:nvSpPr>
        <p:spPr bwMode="auto">
          <a:xfrm>
            <a:off x="2019300" y="1557338"/>
            <a:ext cx="6680200" cy="4800600"/>
          </a:xfrm>
          <a:prstGeom prst="rect">
            <a:avLst/>
          </a:prstGeom>
          <a:noFill/>
          <a:ln w="9525">
            <a:solidFill>
              <a:srgbClr val="E95D0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defRPr/>
            </a:pPr>
            <a:r>
              <a:rPr lang="fr-FR" altLang="fr-FR" dirty="0" smtClean="0">
                <a:solidFill>
                  <a:schemeClr val="tx1"/>
                </a:solidFill>
              </a:rPr>
              <a:t>Salarié</a:t>
            </a:r>
            <a:r>
              <a:rPr lang="fr-FR" altLang="fr-FR" dirty="0" smtClean="0">
                <a:solidFill>
                  <a:srgbClr val="FF0000"/>
                </a:solidFill>
              </a:rPr>
              <a:t>:</a:t>
            </a:r>
          </a:p>
          <a:p>
            <a:pPr marL="285750" indent="-285750" eaLnBrk="1" hangingPunct="1">
              <a:spcBef>
                <a:spcPct val="0"/>
              </a:spcBef>
              <a:buClrTx/>
              <a:buSzTx/>
              <a:buFontTx/>
              <a:buChar char="-"/>
              <a:defRPr/>
            </a:pPr>
            <a:r>
              <a:rPr lang="fr-FR" altLang="fr-FR" dirty="0" smtClean="0">
                <a:solidFill>
                  <a:schemeClr val="tx1"/>
                </a:solidFill>
              </a:rPr>
              <a:t>Peut exercer son droit de retrait pour la seule situation où, en violation des recommandations du gouvernement, son employeur lui demanderait de se déplacer et de séjourner dans une zone de circulation active du virus </a:t>
            </a:r>
          </a:p>
          <a:p>
            <a:pPr marL="285750" indent="-285750" eaLnBrk="1" hangingPunct="1">
              <a:spcBef>
                <a:spcPct val="0"/>
              </a:spcBef>
              <a:buClrTx/>
              <a:buSzTx/>
              <a:buFontTx/>
              <a:buChar char="-"/>
              <a:defRPr/>
            </a:pPr>
            <a:r>
              <a:rPr lang="fr-FR" altLang="fr-FR" dirty="0" smtClean="0">
                <a:solidFill>
                  <a:schemeClr val="tx1"/>
                </a:solidFill>
              </a:rPr>
              <a:t>dans les autres situations, le respect des mesures dites « barrières » et la vérification par l’employeur de leur mise en œuvre  effective constituent une précaution suffisante pour limiter la contamination: le droit individuel de retrait ne peut en principe s'exercer</a:t>
            </a:r>
          </a:p>
          <a:p>
            <a:pPr marL="285750" indent="-285750" eaLnBrk="1" hangingPunct="1">
              <a:spcBef>
                <a:spcPct val="0"/>
              </a:spcBef>
              <a:buClrTx/>
              <a:buSzTx/>
              <a:buFontTx/>
              <a:buChar char="-"/>
              <a:defRPr/>
            </a:pPr>
            <a:endParaRPr lang="fr-FR" altLang="fr-FR" dirty="0" smtClean="0">
              <a:solidFill>
                <a:schemeClr val="tx1"/>
              </a:solidFill>
            </a:endParaRPr>
          </a:p>
          <a:p>
            <a:pPr eaLnBrk="1" hangingPunct="1">
              <a:spcBef>
                <a:spcPct val="0"/>
              </a:spcBef>
              <a:buClrTx/>
              <a:buSzTx/>
              <a:buFontTx/>
              <a:buNone/>
              <a:defRPr/>
            </a:pPr>
            <a:r>
              <a:rPr lang="fr-FR" altLang="fr-FR" dirty="0" smtClean="0">
                <a:solidFill>
                  <a:schemeClr val="tx1"/>
                </a:solidFill>
              </a:rPr>
              <a:t>Employeur</a:t>
            </a:r>
          </a:p>
          <a:p>
            <a:pPr marL="285750" indent="-285750" eaLnBrk="1" hangingPunct="1">
              <a:spcBef>
                <a:spcPct val="0"/>
              </a:spcBef>
              <a:buClrTx/>
              <a:buSzTx/>
              <a:buFontTx/>
              <a:buChar char="-"/>
              <a:defRPr/>
            </a:pPr>
            <a:r>
              <a:rPr lang="fr-FR" altLang="fr-FR" dirty="0" smtClean="0">
                <a:solidFill>
                  <a:schemeClr val="tx1"/>
                </a:solidFill>
              </a:rPr>
              <a:t>Est responsable de la santé et sécurité des salariés</a:t>
            </a:r>
          </a:p>
          <a:p>
            <a:pPr marL="285750" indent="-285750" eaLnBrk="1" hangingPunct="1">
              <a:spcBef>
                <a:spcPct val="0"/>
              </a:spcBef>
              <a:buClrTx/>
              <a:buSzTx/>
              <a:buFontTx/>
              <a:buChar char="-"/>
              <a:defRPr/>
            </a:pPr>
            <a:r>
              <a:rPr lang="fr-FR" altLang="fr-FR" dirty="0" smtClean="0">
                <a:solidFill>
                  <a:schemeClr val="tx1"/>
                </a:solidFill>
              </a:rPr>
              <a:t>Eviter les déplacements professionnels dans les zones à risque (Chine, Italie, Corée du Sud, Iran Singapour)</a:t>
            </a:r>
            <a:endParaRPr lang="fr-FR" altLang="fr-FR" dirty="0" smtClean="0">
              <a:solidFill>
                <a:srgbClr val="FF0000"/>
              </a:solidFill>
            </a:endParaRPr>
          </a:p>
          <a:p>
            <a:pPr eaLnBrk="1" hangingPunct="1">
              <a:spcBef>
                <a:spcPct val="0"/>
              </a:spcBef>
              <a:buClrTx/>
              <a:buSzTx/>
              <a:buFontTx/>
              <a:buNone/>
              <a:defRPr/>
            </a:pPr>
            <a:endParaRPr lang="fr-FR" altLang="fr-FR" dirty="0" smtClean="0">
              <a:solidFill>
                <a:srgbClr val="FF0000"/>
              </a:solidFill>
            </a:endParaRPr>
          </a:p>
          <a:p>
            <a:pPr eaLnBrk="1" hangingPunct="1">
              <a:spcBef>
                <a:spcPct val="0"/>
              </a:spcBef>
              <a:buClrTx/>
              <a:buSzTx/>
              <a:buFontTx/>
              <a:buNone/>
              <a:defRPr/>
            </a:pPr>
            <a:endParaRPr lang="fr-FR" altLang="fr-FR" dirty="0" smtClean="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D061F75F-77FD-44C7-86BB-2B2653AC7CA2}" type="slidenum">
              <a:rPr lang="fr-FR" smtClean="0"/>
              <a:pPr>
                <a:defRPr/>
              </a:pPr>
              <a:t>23</a:t>
            </a:fld>
            <a:endParaRPr lang="fr-FR"/>
          </a:p>
        </p:txBody>
      </p:sp>
      <p:sp>
        <p:nvSpPr>
          <p:cNvPr id="35843" name="Titre 1"/>
          <p:cNvSpPr>
            <a:spLocks noGrp="1"/>
          </p:cNvSpPr>
          <p:nvPr>
            <p:ph type="title" idx="4294967295"/>
          </p:nvPr>
        </p:nvSpPr>
        <p:spPr>
          <a:xfrm>
            <a:off x="2011363" y="260350"/>
            <a:ext cx="7024687" cy="1143000"/>
          </a:xfrm>
        </p:spPr>
        <p:txBody>
          <a:bodyPr/>
          <a:lstStyle/>
          <a:p>
            <a:r>
              <a:rPr lang="fr-FR" altLang="fr-FR" smtClean="0">
                <a:solidFill>
                  <a:srgbClr val="E95D0F"/>
                </a:solidFill>
              </a:rPr>
              <a:t>salarié affecté(e) à un poste de travail le mettant en contact avec le public  </a:t>
            </a:r>
            <a:endParaRPr lang="fr-FR" altLang="fr-FR" u="sng" smtClean="0">
              <a:solidFill>
                <a:srgbClr val="E95D0F"/>
              </a:solidFill>
            </a:endParaRP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35845" name="ZoneTexte 1"/>
          <p:cNvSpPr txBox="1">
            <a:spLocks noChangeArrowheads="1"/>
          </p:cNvSpPr>
          <p:nvPr/>
        </p:nvSpPr>
        <p:spPr bwMode="auto">
          <a:xfrm>
            <a:off x="2019300" y="1557338"/>
            <a:ext cx="6680200" cy="4124325"/>
          </a:xfrm>
          <a:prstGeom prst="rect">
            <a:avLst/>
          </a:prstGeom>
          <a:noFill/>
          <a:ln w="9525">
            <a:solidFill>
              <a:srgbClr val="E95D0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defRPr/>
            </a:pPr>
            <a:r>
              <a:rPr lang="fr-FR" altLang="fr-FR" u="sng" dirty="0" smtClean="0">
                <a:solidFill>
                  <a:schemeClr val="tx1"/>
                </a:solidFill>
              </a:rPr>
              <a:t>Salarié</a:t>
            </a:r>
            <a:r>
              <a:rPr lang="fr-FR" altLang="fr-FR" dirty="0" smtClean="0">
                <a:solidFill>
                  <a:srgbClr val="FF0000"/>
                </a:solidFill>
              </a:rPr>
              <a:t>:</a:t>
            </a:r>
          </a:p>
          <a:p>
            <a:pPr marL="285750" indent="-285750" eaLnBrk="1" hangingPunct="1">
              <a:spcBef>
                <a:spcPct val="0"/>
              </a:spcBef>
              <a:buClrTx/>
              <a:buSzTx/>
              <a:buFontTx/>
              <a:buChar char="-"/>
              <a:defRPr/>
            </a:pPr>
            <a:r>
              <a:rPr lang="fr-FR" altLang="fr-FR" dirty="0" smtClean="0">
                <a:solidFill>
                  <a:schemeClr val="tx1"/>
                </a:solidFill>
              </a:rPr>
              <a:t>Lorsque les contacts sont brefs, les mesures « barrières » permettent de préserver votre santé et celle de votre entourage</a:t>
            </a:r>
          </a:p>
          <a:p>
            <a:pPr marL="285750" indent="-285750" eaLnBrk="1" hangingPunct="1">
              <a:spcBef>
                <a:spcPct val="0"/>
              </a:spcBef>
              <a:buClrTx/>
              <a:buSzTx/>
              <a:buFontTx/>
              <a:buChar char="-"/>
              <a:defRPr/>
            </a:pPr>
            <a:r>
              <a:rPr lang="fr-FR" altLang="fr-FR" dirty="0" smtClean="0">
                <a:solidFill>
                  <a:schemeClr val="tx1"/>
                </a:solidFill>
              </a:rPr>
              <a:t> Respecter les consignes de l’employeur</a:t>
            </a:r>
          </a:p>
          <a:p>
            <a:pPr marL="285750" indent="-285750" eaLnBrk="1" hangingPunct="1">
              <a:spcBef>
                <a:spcPct val="0"/>
              </a:spcBef>
              <a:buClrTx/>
              <a:buSzTx/>
              <a:buFontTx/>
              <a:buChar char="-"/>
              <a:defRPr/>
            </a:pPr>
            <a:endParaRPr lang="fr-FR" altLang="fr-FR" dirty="0" smtClean="0">
              <a:solidFill>
                <a:schemeClr val="tx1"/>
              </a:solidFill>
            </a:endParaRPr>
          </a:p>
          <a:p>
            <a:pPr eaLnBrk="1" hangingPunct="1">
              <a:spcBef>
                <a:spcPct val="0"/>
              </a:spcBef>
              <a:buClrTx/>
              <a:buSzTx/>
              <a:buFontTx/>
              <a:buNone/>
              <a:defRPr/>
            </a:pPr>
            <a:r>
              <a:rPr lang="fr-FR" altLang="fr-FR" u="sng" dirty="0" smtClean="0">
                <a:solidFill>
                  <a:schemeClr val="tx1"/>
                </a:solidFill>
              </a:rPr>
              <a:t>Employeur</a:t>
            </a:r>
          </a:p>
          <a:p>
            <a:pPr marL="285750" indent="-285750" eaLnBrk="1" hangingPunct="1">
              <a:spcBef>
                <a:spcPct val="0"/>
              </a:spcBef>
              <a:buClrTx/>
              <a:buSzTx/>
              <a:buFontTx/>
              <a:buChar char="-"/>
              <a:defRPr/>
            </a:pPr>
            <a:r>
              <a:rPr lang="fr-FR" altLang="fr-FR" dirty="0" smtClean="0">
                <a:solidFill>
                  <a:schemeClr val="tx1"/>
                </a:solidFill>
              </a:rPr>
              <a:t>Est responsable de la santé et sécurité des salariés</a:t>
            </a:r>
          </a:p>
          <a:p>
            <a:pPr marL="285750" indent="-285750" eaLnBrk="1" hangingPunct="1">
              <a:spcBef>
                <a:spcPct val="0"/>
              </a:spcBef>
              <a:buClrTx/>
              <a:buSzTx/>
              <a:buFontTx/>
              <a:buChar char="-"/>
              <a:defRPr/>
            </a:pPr>
            <a:r>
              <a:rPr lang="fr-FR" altLang="fr-FR" dirty="0" smtClean="0">
                <a:solidFill>
                  <a:schemeClr val="tx1"/>
                </a:solidFill>
              </a:rPr>
              <a:t>Poste de travail en contact avec le public: </a:t>
            </a:r>
          </a:p>
          <a:p>
            <a:pPr marL="1028700" lvl="1" eaLnBrk="1" hangingPunct="1">
              <a:spcBef>
                <a:spcPct val="0"/>
              </a:spcBef>
              <a:buClrTx/>
              <a:buSzTx/>
              <a:buFontTx/>
              <a:buChar char="-"/>
              <a:defRPr/>
            </a:pPr>
            <a:r>
              <a:rPr lang="fr-FR" altLang="fr-FR" dirty="0" smtClean="0">
                <a:solidFill>
                  <a:schemeClr val="tx1"/>
                </a:solidFill>
              </a:rPr>
              <a:t>contacts  brefs: les mesures « barrières »,</a:t>
            </a:r>
          </a:p>
          <a:p>
            <a:pPr marL="1028700" lvl="1" eaLnBrk="1" hangingPunct="1">
              <a:spcBef>
                <a:spcPct val="0"/>
              </a:spcBef>
              <a:buClrTx/>
              <a:buSzTx/>
              <a:buFontTx/>
              <a:buChar char="-"/>
              <a:defRPr/>
            </a:pPr>
            <a:r>
              <a:rPr lang="fr-FR" altLang="fr-FR" dirty="0" smtClean="0">
                <a:solidFill>
                  <a:schemeClr val="tx1"/>
                </a:solidFill>
              </a:rPr>
              <a:t>contacts prolongés et proches, en plus installation d’une zone de courtoisie d’un mètre, nettoyage des surfaces avec un produit approprié, lavage fréquent des mains.</a:t>
            </a:r>
            <a:endParaRPr lang="fr-FR" altLang="fr-FR" dirty="0" smtClean="0">
              <a:solidFill>
                <a:srgbClr val="FF0000"/>
              </a:solidFill>
            </a:endParaRPr>
          </a:p>
          <a:p>
            <a:pPr eaLnBrk="1" hangingPunct="1">
              <a:spcBef>
                <a:spcPct val="0"/>
              </a:spcBef>
              <a:buClrTx/>
              <a:buSzTx/>
              <a:buFontTx/>
              <a:buNone/>
              <a:defRPr/>
            </a:pPr>
            <a:endParaRPr lang="fr-FR" altLang="fr-FR" dirty="0" smtClean="0">
              <a:solidFill>
                <a:srgbClr val="FF0000"/>
              </a:solidFill>
            </a:endParaRPr>
          </a:p>
          <a:p>
            <a:pPr eaLnBrk="1" hangingPunct="1">
              <a:spcBef>
                <a:spcPct val="0"/>
              </a:spcBef>
              <a:buClrTx/>
              <a:buSzTx/>
              <a:buFontTx/>
              <a:buNone/>
              <a:defRPr/>
            </a:pPr>
            <a:endParaRPr lang="fr-FR" altLang="fr-FR" dirty="0" smtClean="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FBE85A3E-5BC6-4C94-95A8-C4A47577A66E}" type="slidenum">
              <a:rPr lang="fr-FR" smtClean="0"/>
              <a:pPr>
                <a:defRPr/>
              </a:pPr>
              <a:t>24</a:t>
            </a:fld>
            <a:endParaRPr lang="fr-FR"/>
          </a:p>
        </p:txBody>
      </p:sp>
      <p:sp>
        <p:nvSpPr>
          <p:cNvPr id="36867" name="Titre 1"/>
          <p:cNvSpPr>
            <a:spLocks noGrp="1"/>
          </p:cNvSpPr>
          <p:nvPr>
            <p:ph type="title" idx="4294967295"/>
          </p:nvPr>
        </p:nvSpPr>
        <p:spPr>
          <a:xfrm>
            <a:off x="1997075" y="188913"/>
            <a:ext cx="7024688" cy="1143000"/>
          </a:xfrm>
        </p:spPr>
        <p:txBody>
          <a:bodyPr/>
          <a:lstStyle/>
          <a:p>
            <a:r>
              <a:rPr lang="fr-FR" altLang="fr-FR" smtClean="0">
                <a:solidFill>
                  <a:srgbClr val="E95D0F"/>
                </a:solidFill>
              </a:rPr>
              <a:t>Le salarié présente des symptômes </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2" name="ZoneTexte 1"/>
          <p:cNvSpPr txBox="1"/>
          <p:nvPr/>
        </p:nvSpPr>
        <p:spPr>
          <a:xfrm>
            <a:off x="2011363" y="1916113"/>
            <a:ext cx="6448425" cy="3970337"/>
          </a:xfrm>
          <a:prstGeom prst="rect">
            <a:avLst/>
          </a:prstGeom>
          <a:noFill/>
          <a:ln>
            <a:solidFill>
              <a:srgbClr val="E95D0F"/>
            </a:solidFill>
          </a:ln>
        </p:spPr>
        <p:txBody>
          <a:bodyPr>
            <a:spAutoFit/>
          </a:bodyPr>
          <a:lstStyle/>
          <a:p>
            <a:pPr>
              <a:defRPr/>
            </a:pPr>
            <a:r>
              <a:rPr lang="fr-FR" u="sng" dirty="0"/>
              <a:t>Salarié malade</a:t>
            </a:r>
            <a:r>
              <a:rPr lang="fr-FR" dirty="0"/>
              <a:t>:</a:t>
            </a:r>
          </a:p>
          <a:p>
            <a:pPr marL="285750" indent="-285750">
              <a:buFontTx/>
              <a:buChar char="-"/>
              <a:defRPr/>
            </a:pPr>
            <a:r>
              <a:rPr lang="fr-FR" dirty="0"/>
              <a:t>Quitter le lieu de travail</a:t>
            </a:r>
          </a:p>
          <a:p>
            <a:pPr marL="285750" indent="-285750">
              <a:buFontTx/>
              <a:buChar char="-"/>
              <a:defRPr/>
            </a:pPr>
            <a:r>
              <a:rPr lang="fr-FR" dirty="0"/>
              <a:t>Appeler le 15 (ne pas se rendre chez le médecin traitant ou le médecin du travail)</a:t>
            </a:r>
          </a:p>
          <a:p>
            <a:pPr marL="285750" indent="-285750">
              <a:buFontTx/>
              <a:buChar char="-"/>
              <a:defRPr/>
            </a:pPr>
            <a:endParaRPr lang="fr-FR" dirty="0"/>
          </a:p>
          <a:p>
            <a:pPr>
              <a:defRPr/>
            </a:pPr>
            <a:r>
              <a:rPr lang="fr-FR" u="sng" dirty="0"/>
              <a:t>Employeur</a:t>
            </a:r>
            <a:r>
              <a:rPr lang="fr-FR" dirty="0"/>
              <a:t>:</a:t>
            </a:r>
          </a:p>
          <a:p>
            <a:pPr marL="285750" indent="-285750">
              <a:buFontTx/>
              <a:buChar char="-"/>
              <a:defRPr/>
            </a:pPr>
            <a:r>
              <a:rPr lang="fr-FR" dirty="0"/>
              <a:t>Si salarié a été contaminé: nettoyage du lieu de travail</a:t>
            </a:r>
          </a:p>
          <a:p>
            <a:pPr marL="285750" indent="-285750">
              <a:buFontTx/>
              <a:buChar char="-"/>
              <a:defRPr/>
            </a:pPr>
            <a:r>
              <a:rPr lang="fr-FR" dirty="0"/>
              <a:t>équipement des personnes en charge du nettoyage des sols et surfaces avec port d’une blouse à usage unique, de gants de ménage (pas de port de masque justifié)</a:t>
            </a:r>
          </a:p>
          <a:p>
            <a:pPr marL="285750" indent="-285750">
              <a:buFontTx/>
              <a:buChar char="-"/>
              <a:defRPr/>
            </a:pPr>
            <a:r>
              <a:rPr lang="fr-FR" dirty="0"/>
              <a:t>entretien des sols : privilégier une stratégie de lavage-désinfection humide </a:t>
            </a:r>
          </a:p>
          <a:p>
            <a:pPr marL="285750" indent="-285750">
              <a:buFontTx/>
              <a:buChar char="-"/>
              <a:defRPr/>
            </a:pPr>
            <a:r>
              <a:rPr lang="fr-FR" dirty="0"/>
              <a:t>déchets produits par la personne contaminée suivent la filière d’élimination classique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B5DD398-9469-4F6F-9934-BEDD103BBA7E}" type="slidenum">
              <a:rPr lang="fr-FR" smtClean="0"/>
              <a:pPr>
                <a:defRPr/>
              </a:pPr>
              <a:t>25</a:t>
            </a:fld>
            <a:endParaRPr lang="fr-FR"/>
          </a:p>
        </p:txBody>
      </p:sp>
      <p:sp>
        <p:nvSpPr>
          <p:cNvPr id="37891" name="Titre 1"/>
          <p:cNvSpPr>
            <a:spLocks noGrp="1"/>
          </p:cNvSpPr>
          <p:nvPr>
            <p:ph type="title" idx="4294967295"/>
          </p:nvPr>
        </p:nvSpPr>
        <p:spPr>
          <a:xfrm>
            <a:off x="2011363" y="260350"/>
            <a:ext cx="7024687" cy="1143000"/>
          </a:xfrm>
        </p:spPr>
        <p:txBody>
          <a:bodyPr/>
          <a:lstStyle/>
          <a:p>
            <a:r>
              <a:rPr lang="fr-FR" altLang="fr-FR" smtClean="0">
                <a:solidFill>
                  <a:srgbClr val="E95D0F"/>
                </a:solidFill>
              </a:rPr>
              <a:t>Droit de retrait: les circonstances</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2" name="ZoneTexte 1"/>
          <p:cNvSpPr txBox="1"/>
          <p:nvPr/>
        </p:nvSpPr>
        <p:spPr>
          <a:xfrm>
            <a:off x="1997075" y="1196975"/>
            <a:ext cx="6448425" cy="6186488"/>
          </a:xfrm>
          <a:prstGeom prst="rect">
            <a:avLst/>
          </a:prstGeom>
          <a:noFill/>
          <a:ln>
            <a:solidFill>
              <a:srgbClr val="E95D0F"/>
            </a:solidFill>
          </a:ln>
        </p:spPr>
        <p:txBody>
          <a:bodyPr>
            <a:spAutoFit/>
          </a:bodyPr>
          <a:lstStyle/>
          <a:p>
            <a:pPr>
              <a:defRPr/>
            </a:pPr>
            <a:r>
              <a:rPr lang="fr-FR" u="sng" dirty="0"/>
              <a:t>Salarié présentant des symptômes</a:t>
            </a:r>
            <a:r>
              <a:rPr lang="fr-FR" dirty="0"/>
              <a:t>:</a:t>
            </a:r>
          </a:p>
          <a:p>
            <a:pPr marL="285750" indent="-285750">
              <a:buFontTx/>
              <a:buChar char="-"/>
              <a:defRPr/>
            </a:pPr>
            <a:r>
              <a:rPr lang="fr-FR" dirty="0"/>
              <a:t>La seule circonstance qu’un salarié a été contaminé ne suffit pas, pour exercer son droit de retrait.</a:t>
            </a:r>
          </a:p>
          <a:p>
            <a:pPr>
              <a:defRPr/>
            </a:pPr>
            <a:r>
              <a:rPr lang="fr-FR" u="sng" dirty="0"/>
              <a:t>Salarié affecté(e) à un poste de travail le mettant en contact avec le public </a:t>
            </a:r>
          </a:p>
          <a:p>
            <a:pPr marL="285750" indent="-285750">
              <a:buFontTx/>
              <a:buChar char="-"/>
              <a:defRPr/>
            </a:pPr>
            <a:r>
              <a:rPr lang="fr-FR" dirty="0"/>
              <a:t>Le fait d’être affecté à l’accueil du public et pour des contacts prolongés et proches ne suffit pas pour exercer mon droit de retrait.</a:t>
            </a:r>
          </a:p>
          <a:p>
            <a:pPr>
              <a:defRPr/>
            </a:pPr>
            <a:r>
              <a:rPr lang="fr-FR" u="sng" dirty="0"/>
              <a:t>Déplacements professionnels en zone à risque</a:t>
            </a:r>
            <a:endParaRPr lang="fr-FR" dirty="0"/>
          </a:p>
          <a:p>
            <a:pPr marL="285750" indent="-285750">
              <a:buFontTx/>
              <a:buChar char="-"/>
              <a:defRPr/>
            </a:pPr>
            <a:r>
              <a:rPr lang="fr-FR" dirty="0"/>
              <a:t>Possibilité d’ exercer son droit de retrait pour la seule situation où, en violation des recommandations du gouvernement, son employeur lui demanderait de se déplacer et de séjourner dans une zone de circulation active du virus </a:t>
            </a:r>
          </a:p>
          <a:p>
            <a:pPr>
              <a:defRPr/>
            </a:pPr>
            <a:r>
              <a:rPr lang="fr-FR" u="sng" dirty="0"/>
              <a:t>Un ou plusieurs salariés de mon entreprise présentent un risque sérieux d’être contaminés</a:t>
            </a:r>
          </a:p>
          <a:p>
            <a:pPr>
              <a:defRPr/>
            </a:pPr>
            <a:r>
              <a:rPr lang="fr-FR" dirty="0"/>
              <a:t>- Si un collègue de travail réside dans une zone de circulation active du virus (cluster) ou revient d’une de ces zones ne suffit pas pour exercer mon droit de retrait</a:t>
            </a:r>
          </a:p>
          <a:p>
            <a:pPr>
              <a:defRPr/>
            </a:pPr>
            <a:endParaRPr lang="fr-FR" dirty="0"/>
          </a:p>
          <a:p>
            <a:pPr marL="285750" indent="-285750">
              <a:buFontTx/>
              <a:buChar char="-"/>
              <a:defRPr/>
            </a:pPr>
            <a:endParaRPr lang="fr-FR" dirty="0"/>
          </a:p>
          <a:p>
            <a:pPr marL="285750" indent="-285750">
              <a:buFontTx/>
              <a:buChar char="-"/>
              <a:defRPr/>
            </a:pP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D10129BB-7AE9-4141-96E6-236F13413341}" type="slidenum">
              <a:rPr lang="fr-FR" smtClean="0"/>
              <a:pPr>
                <a:defRPr/>
              </a:pPr>
              <a:t>26</a:t>
            </a:fld>
            <a:endParaRPr lang="fr-FR"/>
          </a:p>
        </p:txBody>
      </p:sp>
      <p:sp>
        <p:nvSpPr>
          <p:cNvPr id="38915" name="Titre 1"/>
          <p:cNvSpPr>
            <a:spLocks noGrp="1"/>
          </p:cNvSpPr>
          <p:nvPr>
            <p:ph type="title" idx="4294967295"/>
          </p:nvPr>
        </p:nvSpPr>
        <p:spPr>
          <a:xfrm>
            <a:off x="2011363" y="260350"/>
            <a:ext cx="7024687" cy="1143000"/>
          </a:xfrm>
        </p:spPr>
        <p:txBody>
          <a:bodyPr/>
          <a:lstStyle/>
          <a:p>
            <a:r>
              <a:rPr lang="fr-FR" altLang="fr-FR" smtClean="0">
                <a:solidFill>
                  <a:srgbClr val="E95D0F"/>
                </a:solidFill>
              </a:rPr>
              <a:t>Rôle du médecin du travail</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2" name="ZoneTexte 1"/>
          <p:cNvSpPr txBox="1"/>
          <p:nvPr/>
        </p:nvSpPr>
        <p:spPr>
          <a:xfrm>
            <a:off x="1997075" y="1196975"/>
            <a:ext cx="6448425" cy="3970338"/>
          </a:xfrm>
          <a:prstGeom prst="rect">
            <a:avLst/>
          </a:prstGeom>
          <a:noFill/>
          <a:ln>
            <a:solidFill>
              <a:srgbClr val="E95D0F"/>
            </a:solidFill>
          </a:ln>
        </p:spPr>
        <p:txBody>
          <a:bodyPr>
            <a:spAutoFit/>
          </a:bodyPr>
          <a:lstStyle/>
          <a:p>
            <a:pPr>
              <a:defRPr/>
            </a:pPr>
            <a:r>
              <a:rPr lang="fr-FR" dirty="0"/>
              <a:t>rôle exclusif de prévention des risques professionnels et d’information de l’employeur et des salariés. </a:t>
            </a:r>
          </a:p>
          <a:p>
            <a:pPr>
              <a:defRPr/>
            </a:pPr>
            <a:endParaRPr lang="fr-FR" dirty="0"/>
          </a:p>
          <a:p>
            <a:pPr>
              <a:defRPr/>
            </a:pPr>
            <a:r>
              <a:rPr lang="fr-FR" dirty="0"/>
              <a:t>relaie à ses adhérents les consignes sanitaires diffusées par le gouvernement. </a:t>
            </a:r>
          </a:p>
          <a:p>
            <a:pPr>
              <a:defRPr/>
            </a:pPr>
            <a:endParaRPr lang="fr-FR" dirty="0"/>
          </a:p>
          <a:p>
            <a:pPr>
              <a:defRPr/>
            </a:pPr>
            <a:r>
              <a:rPr lang="fr-FR" dirty="0"/>
              <a:t>L’employeur peut aussi solliciter le service de santé au travail pour la mise en œuvre des présentes recommandations.</a:t>
            </a:r>
          </a:p>
          <a:p>
            <a:pPr>
              <a:defRPr/>
            </a:pPr>
            <a:endParaRPr lang="fr-FR" dirty="0"/>
          </a:p>
          <a:p>
            <a:pPr>
              <a:defRPr/>
            </a:pPr>
            <a:r>
              <a:rPr lang="fr-FR" dirty="0"/>
              <a:t>Pour rappel, le médecin du travail ne peut prescrire d’arrêts de travail.</a:t>
            </a:r>
          </a:p>
          <a:p>
            <a:pPr>
              <a:defRPr/>
            </a:pPr>
            <a:endParaRPr lang="fr-FR" dirty="0"/>
          </a:p>
          <a:p>
            <a:pPr marL="285750" indent="-285750">
              <a:buFontTx/>
              <a:buChar char="-"/>
              <a:defRPr/>
            </a:pPr>
            <a:endParaRPr lang="fr-FR" dirty="0"/>
          </a:p>
          <a:p>
            <a:pPr marL="285750" indent="-285750">
              <a:buFontTx/>
              <a:buChar char="-"/>
              <a:defRPr/>
            </a:pP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E4547970-A693-462F-B431-D509AAB0868F}" type="slidenum">
              <a:rPr lang="fr-FR" smtClean="0"/>
              <a:pPr>
                <a:defRPr/>
              </a:pPr>
              <a:t>27</a:t>
            </a:fld>
            <a:endParaRPr lang="fr-FR"/>
          </a:p>
        </p:txBody>
      </p:sp>
      <p:sp>
        <p:nvSpPr>
          <p:cNvPr id="39939" name="Titre 1"/>
          <p:cNvSpPr>
            <a:spLocks noGrp="1"/>
          </p:cNvSpPr>
          <p:nvPr>
            <p:ph type="title" idx="4294967295"/>
          </p:nvPr>
        </p:nvSpPr>
        <p:spPr>
          <a:xfrm>
            <a:off x="2011363" y="260350"/>
            <a:ext cx="7024687" cy="1143000"/>
          </a:xfrm>
        </p:spPr>
        <p:txBody>
          <a:bodyPr/>
          <a:lstStyle/>
          <a:p>
            <a:r>
              <a:rPr lang="fr-FR" altLang="fr-FR" smtClean="0">
                <a:solidFill>
                  <a:srgbClr val="E95D0F"/>
                </a:solidFill>
              </a:rPr>
              <a:t>Outils à mobiliser en cas de variation de mon activité du fait de la crise </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39941" name="ZoneTexte 1"/>
          <p:cNvSpPr txBox="1">
            <a:spLocks noChangeArrowheads="1"/>
          </p:cNvSpPr>
          <p:nvPr/>
        </p:nvSpPr>
        <p:spPr bwMode="auto">
          <a:xfrm>
            <a:off x="2016125" y="1844675"/>
            <a:ext cx="6450013" cy="3416300"/>
          </a:xfrm>
          <a:prstGeom prst="rect">
            <a:avLst/>
          </a:prstGeom>
          <a:noFill/>
          <a:ln w="9525">
            <a:solidFill>
              <a:srgbClr val="E95D0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Wingdings" pitchFamily="2" charset="2"/>
              <a:buChar char="Ø"/>
            </a:pPr>
            <a:r>
              <a:rPr lang="fr-FR" altLang="fr-FR"/>
              <a:t>Activité partielle</a:t>
            </a:r>
          </a:p>
          <a:p>
            <a:pPr eaLnBrk="1" hangingPunct="1">
              <a:buFont typeface="Wingdings" pitchFamily="2" charset="2"/>
              <a:buChar char="Ø"/>
            </a:pPr>
            <a:endParaRPr lang="fr-FR" altLang="fr-FR"/>
          </a:p>
          <a:p>
            <a:pPr lvl="1" eaLnBrk="1" hangingPunct="1">
              <a:buFont typeface="Wingdings" pitchFamily="2" charset="2"/>
              <a:buChar char="Ø"/>
            </a:pPr>
            <a:r>
              <a:rPr lang="fr-FR" altLang="fr-FR"/>
              <a:t>conséquences sur le contrat de travail </a:t>
            </a:r>
          </a:p>
          <a:p>
            <a:pPr lvl="1" eaLnBrk="1" hangingPunct="1">
              <a:buFont typeface="Wingdings" pitchFamily="2" charset="2"/>
              <a:buChar char="Ø"/>
            </a:pPr>
            <a:r>
              <a:rPr lang="fr-FR" altLang="fr-FR"/>
              <a:t>conséquences sur le contrat de travail </a:t>
            </a:r>
          </a:p>
          <a:p>
            <a:pPr lvl="1" eaLnBrk="1" hangingPunct="1">
              <a:buFont typeface="Wingdings" pitchFamily="2" charset="2"/>
              <a:buChar char="Ø"/>
            </a:pPr>
            <a:r>
              <a:rPr lang="fr-FR" altLang="fr-FR"/>
              <a:t>Comment faire une demande d’activité partielle </a:t>
            </a:r>
          </a:p>
          <a:p>
            <a:pPr lvl="1" eaLnBrk="1" hangingPunct="1">
              <a:buFont typeface="Wingdings" pitchFamily="2" charset="2"/>
              <a:buChar char="Ø"/>
            </a:pPr>
            <a:r>
              <a:rPr lang="fr-FR" altLang="fr-FR"/>
              <a:t>Quelle est la prise en charge de l’Etat </a:t>
            </a:r>
          </a:p>
          <a:p>
            <a:pPr lvl="1" eaLnBrk="1" hangingPunct="1">
              <a:buFont typeface="Wingdings" pitchFamily="2" charset="2"/>
              <a:buChar char="Ø"/>
            </a:pPr>
            <a:endParaRPr lang="fr-FR" altLang="fr-FR"/>
          </a:p>
          <a:p>
            <a:pPr eaLnBrk="1" hangingPunct="1">
              <a:buFont typeface="Wingdings" pitchFamily="2" charset="2"/>
              <a:buChar char="Ø"/>
            </a:pPr>
            <a:r>
              <a:rPr lang="fr-FR" altLang="fr-FR"/>
              <a:t>Puis-je moduler les durées du travail pour répondre à une hausse d’activité</a:t>
            </a:r>
          </a:p>
          <a:p>
            <a:pPr eaLnBrk="1" hangingPunct="1">
              <a:buFont typeface="Wingdings" pitchFamily="2" charset="2"/>
              <a:buChar char="Ø"/>
            </a:pPr>
            <a:endParaRPr lang="fr-FR" altLang="fr-FR"/>
          </a:p>
          <a:p>
            <a:pPr eaLnBrk="1" hangingPunct="1">
              <a:buFont typeface="Wingdings" pitchFamily="2" charset="2"/>
              <a:buChar char="Ø"/>
            </a:pPr>
            <a:r>
              <a:rPr lang="fr-FR" altLang="fr-FR"/>
              <a:t>Rôle du comité social et économique </a:t>
            </a:r>
          </a:p>
          <a:p>
            <a:pPr eaLnBrk="1" hangingPunct="1">
              <a:buFont typeface="Wingdings" pitchFamily="2" charset="2"/>
              <a:buChar char="Ø"/>
            </a:pPr>
            <a:endParaRPr lang="fr-FR" alt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6E1E37DB-DCB9-47B6-817D-44591A48D7CA}" type="slidenum">
              <a:rPr lang="fr-FR" smtClean="0"/>
              <a:pPr>
                <a:defRPr/>
              </a:pPr>
              <a:t>28</a:t>
            </a:fld>
            <a:endParaRPr lang="fr-FR"/>
          </a:p>
        </p:txBody>
      </p:sp>
      <p:sp>
        <p:nvSpPr>
          <p:cNvPr id="40963" name="Titre 1"/>
          <p:cNvSpPr>
            <a:spLocks noGrp="1"/>
          </p:cNvSpPr>
          <p:nvPr>
            <p:ph type="title" idx="4294967295"/>
          </p:nvPr>
        </p:nvSpPr>
        <p:spPr>
          <a:xfrm>
            <a:off x="2011363" y="260350"/>
            <a:ext cx="7024687" cy="1143000"/>
          </a:xfrm>
        </p:spPr>
        <p:txBody>
          <a:bodyPr/>
          <a:lstStyle/>
          <a:p>
            <a:r>
              <a:rPr lang="fr-FR" altLang="fr-FR" smtClean="0">
                <a:solidFill>
                  <a:srgbClr val="E95D0F"/>
                </a:solidFill>
              </a:rPr>
              <a:t>Gestion actuelle du risque en NA vers les entreprises</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2" name="ZoneTexte 1"/>
          <p:cNvSpPr txBox="1"/>
          <p:nvPr/>
        </p:nvSpPr>
        <p:spPr>
          <a:xfrm>
            <a:off x="2011363" y="1484313"/>
            <a:ext cx="3024187" cy="2032000"/>
          </a:xfrm>
          <a:prstGeom prst="rect">
            <a:avLst/>
          </a:prstGeom>
          <a:noFill/>
          <a:ln>
            <a:solidFill>
              <a:srgbClr val="E95D0F"/>
            </a:solidFill>
          </a:ln>
        </p:spPr>
        <p:txBody>
          <a:bodyPr>
            <a:spAutoFit/>
          </a:bodyPr>
          <a:lstStyle/>
          <a:p>
            <a:pPr>
              <a:defRPr/>
            </a:pPr>
            <a:r>
              <a:rPr lang="fr-FR" dirty="0"/>
              <a:t>Information</a:t>
            </a:r>
          </a:p>
          <a:p>
            <a:pPr>
              <a:defRPr/>
            </a:pPr>
            <a:endParaRPr lang="fr-FR" dirty="0"/>
          </a:p>
          <a:p>
            <a:pPr marL="285750" indent="-285750">
              <a:buFontTx/>
              <a:buChar char="-"/>
              <a:defRPr/>
            </a:pPr>
            <a:r>
              <a:rPr lang="fr-FR" dirty="0"/>
              <a:t>Des  UD: par la DIRECCTE</a:t>
            </a:r>
          </a:p>
          <a:p>
            <a:pPr marL="285750" indent="-285750">
              <a:buFontTx/>
              <a:buChar char="-"/>
              <a:defRPr/>
            </a:pPr>
            <a:endParaRPr lang="fr-FR" dirty="0"/>
          </a:p>
          <a:p>
            <a:pPr marL="285750" indent="-285750">
              <a:buFontTx/>
              <a:buChar char="-"/>
              <a:defRPr/>
            </a:pPr>
            <a:r>
              <a:rPr lang="fr-FR" dirty="0"/>
              <a:t>Des SST: par les MIT</a:t>
            </a:r>
          </a:p>
          <a:p>
            <a:pPr>
              <a:defRPr/>
            </a:pPr>
            <a:endParaRPr lang="fr-FR" dirty="0"/>
          </a:p>
        </p:txBody>
      </p:sp>
      <p:sp>
        <p:nvSpPr>
          <p:cNvPr id="3" name="ZoneTexte 2"/>
          <p:cNvSpPr txBox="1"/>
          <p:nvPr/>
        </p:nvSpPr>
        <p:spPr>
          <a:xfrm>
            <a:off x="5356225" y="1484313"/>
            <a:ext cx="3313113" cy="2032000"/>
          </a:xfrm>
          <a:prstGeom prst="rect">
            <a:avLst/>
          </a:prstGeom>
          <a:noFill/>
          <a:ln>
            <a:solidFill>
              <a:srgbClr val="E95D0F"/>
            </a:solidFill>
          </a:ln>
        </p:spPr>
        <p:txBody>
          <a:bodyPr>
            <a:spAutoFit/>
          </a:bodyPr>
          <a:lstStyle/>
          <a:p>
            <a:pPr>
              <a:defRPr/>
            </a:pPr>
            <a:r>
              <a:rPr lang="fr-FR" dirty="0"/>
              <a:t>Informations vers les préventeurs des SST :</a:t>
            </a:r>
          </a:p>
          <a:p>
            <a:pPr>
              <a:defRPr/>
            </a:pPr>
            <a:endParaRPr lang="fr-FR" dirty="0"/>
          </a:p>
          <a:p>
            <a:pPr marL="285750" indent="-285750">
              <a:buFontTx/>
              <a:buChar char="-"/>
              <a:defRPr/>
            </a:pPr>
            <a:r>
              <a:rPr lang="fr-FR" dirty="0"/>
              <a:t>par les MIT</a:t>
            </a:r>
          </a:p>
          <a:p>
            <a:pPr marL="285750" indent="-285750">
              <a:buFontTx/>
              <a:buChar char="-"/>
              <a:defRPr/>
            </a:pPr>
            <a:endParaRPr lang="fr-FR" dirty="0"/>
          </a:p>
          <a:p>
            <a:pPr marL="285750" indent="-285750">
              <a:buFontTx/>
              <a:buChar char="-"/>
              <a:defRPr/>
            </a:pPr>
            <a:endParaRPr lang="fr-FR" dirty="0"/>
          </a:p>
          <a:p>
            <a:pPr>
              <a:defRPr/>
            </a:pPr>
            <a:endParaRPr lang="fr-FR" dirty="0"/>
          </a:p>
        </p:txBody>
      </p:sp>
      <p:sp>
        <p:nvSpPr>
          <p:cNvPr id="40967" name="ZoneTexte 4"/>
          <p:cNvSpPr txBox="1">
            <a:spLocks noChangeArrowheads="1"/>
          </p:cNvSpPr>
          <p:nvPr/>
        </p:nvSpPr>
        <p:spPr bwMode="auto">
          <a:xfrm>
            <a:off x="3203575" y="4251325"/>
            <a:ext cx="3808413" cy="1200150"/>
          </a:xfrm>
          <a:prstGeom prst="rect">
            <a:avLst/>
          </a:prstGeom>
          <a:noFill/>
          <a:ln w="9525">
            <a:solidFill>
              <a:srgbClr val="E95D0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r>
              <a:rPr lang="fr-FR" altLang="fr-FR">
                <a:solidFill>
                  <a:schemeClr val="tx1"/>
                </a:solidFill>
              </a:rPr>
              <a:t>Information des entreprises</a:t>
            </a:r>
          </a:p>
          <a:p>
            <a:pPr eaLnBrk="1" hangingPunct="1">
              <a:spcBef>
                <a:spcPct val="0"/>
              </a:spcBef>
              <a:buClrTx/>
              <a:buSzTx/>
              <a:buFontTx/>
              <a:buNone/>
            </a:pPr>
            <a:r>
              <a:rPr lang="fr-FR" altLang="fr-FR">
                <a:solidFill>
                  <a:schemeClr val="tx1"/>
                </a:solidFill>
              </a:rPr>
              <a:t>-	Par les UD</a:t>
            </a:r>
          </a:p>
          <a:p>
            <a:pPr eaLnBrk="1" hangingPunct="1">
              <a:spcBef>
                <a:spcPct val="0"/>
              </a:spcBef>
              <a:buClrTx/>
              <a:buSzTx/>
              <a:buFontTx/>
              <a:buNone/>
            </a:pPr>
            <a:r>
              <a:rPr lang="fr-FR" altLang="fr-FR">
                <a:solidFill>
                  <a:schemeClr val="tx1"/>
                </a:solidFill>
              </a:rPr>
              <a:t>-	Par les SST(attention: uniquement les adhérents)</a:t>
            </a:r>
          </a:p>
        </p:txBody>
      </p:sp>
      <p:sp>
        <p:nvSpPr>
          <p:cNvPr id="40968" name="Flèche vers le bas 5"/>
          <p:cNvSpPr>
            <a:spLocks noChangeArrowheads="1"/>
          </p:cNvSpPr>
          <p:nvPr/>
        </p:nvSpPr>
        <p:spPr bwMode="auto">
          <a:xfrm>
            <a:off x="3851275" y="3516313"/>
            <a:ext cx="215900" cy="704850"/>
          </a:xfrm>
          <a:prstGeom prst="downArrow">
            <a:avLst>
              <a:gd name="adj1" fmla="val 50000"/>
              <a:gd name="adj2" fmla="val 49983"/>
            </a:avLst>
          </a:prstGeom>
          <a:gradFill rotWithShape="1">
            <a:gsLst>
              <a:gs pos="0">
                <a:srgbClr val="FBEAC7"/>
              </a:gs>
              <a:gs pos="17999">
                <a:srgbClr val="FEE7F2"/>
              </a:gs>
              <a:gs pos="36000">
                <a:srgbClr val="FAC77D"/>
              </a:gs>
              <a:gs pos="61000">
                <a:srgbClr val="FBA97D"/>
              </a:gs>
              <a:gs pos="82001">
                <a:srgbClr val="FBD49C"/>
              </a:gs>
              <a:gs pos="100000">
                <a:srgbClr val="FEE7F2"/>
              </a:gs>
            </a:gsLst>
            <a:lin ang="2700000"/>
          </a:gradFill>
          <a:ln w="9525" algn="ctr">
            <a:solidFill>
              <a:srgbClr val="A2106A"/>
            </a:solidFill>
            <a:round/>
            <a:headEnd/>
            <a:tailEnd/>
          </a:ln>
        </p:spPr>
        <p:txBody>
          <a:bodyPr lIns="0" tIns="0" rIns="0" bIns="0"/>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endParaRPr lang="fr-FR" altLang="fr-FR" sz="1400">
              <a:solidFill>
                <a:schemeClr val="tx1"/>
              </a:solidFill>
            </a:endParaRPr>
          </a:p>
        </p:txBody>
      </p:sp>
      <p:sp>
        <p:nvSpPr>
          <p:cNvPr id="40969" name="Flèche vers le bas 9"/>
          <p:cNvSpPr>
            <a:spLocks noChangeArrowheads="1"/>
          </p:cNvSpPr>
          <p:nvPr/>
        </p:nvSpPr>
        <p:spPr bwMode="auto">
          <a:xfrm>
            <a:off x="5867400" y="3529013"/>
            <a:ext cx="217488" cy="704850"/>
          </a:xfrm>
          <a:prstGeom prst="downArrow">
            <a:avLst>
              <a:gd name="adj1" fmla="val 50000"/>
              <a:gd name="adj2" fmla="val 49618"/>
            </a:avLst>
          </a:prstGeom>
          <a:gradFill rotWithShape="1">
            <a:gsLst>
              <a:gs pos="0">
                <a:srgbClr val="FBEAC7"/>
              </a:gs>
              <a:gs pos="17999">
                <a:srgbClr val="FEE7F2"/>
              </a:gs>
              <a:gs pos="36000">
                <a:srgbClr val="FAC77D"/>
              </a:gs>
              <a:gs pos="61000">
                <a:srgbClr val="FBA97D"/>
              </a:gs>
              <a:gs pos="82001">
                <a:srgbClr val="FBD49C"/>
              </a:gs>
              <a:gs pos="100000">
                <a:srgbClr val="FEE7F2"/>
              </a:gs>
            </a:gsLst>
            <a:lin ang="2700000"/>
          </a:gradFill>
          <a:ln w="9525" algn="ctr">
            <a:solidFill>
              <a:srgbClr val="A2106A"/>
            </a:solidFill>
            <a:round/>
            <a:headEnd/>
            <a:tailEnd/>
          </a:ln>
        </p:spPr>
        <p:txBody>
          <a:bodyPr lIns="0" tIns="0" rIns="0" bIns="0"/>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ClrTx/>
              <a:buSzTx/>
              <a:buFontTx/>
              <a:buNone/>
            </a:pPr>
            <a:endParaRPr lang="fr-FR" altLang="fr-FR" sz="1400">
              <a:solidFill>
                <a:schemeClr val="tx1"/>
              </a:solidFill>
            </a:endParaRPr>
          </a:p>
        </p:txBody>
      </p:sp>
      <p:sp>
        <p:nvSpPr>
          <p:cNvPr id="40970" name="ZoneTexte 6"/>
          <p:cNvSpPr txBox="1">
            <a:spLocks noChangeArrowheads="1"/>
          </p:cNvSpPr>
          <p:nvPr/>
        </p:nvSpPr>
        <p:spPr bwMode="auto">
          <a:xfrm>
            <a:off x="2916238" y="5805488"/>
            <a:ext cx="51847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Griscouverturemonde-ST001617 copie"/>
          <p:cNvPicPr>
            <a:picLocks noChangeAspect="1" noChangeArrowheads="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46038" y="14288"/>
            <a:ext cx="5240337" cy="598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Rectangle 5"/>
          <p:cNvSpPr>
            <a:spLocks noChangeArrowheads="1"/>
          </p:cNvSpPr>
          <p:nvPr>
            <p:custDataLst>
              <p:tags r:id="rId3"/>
            </p:custDataLst>
          </p:nvPr>
        </p:nvSpPr>
        <p:spPr bwMode="gray">
          <a:xfrm>
            <a:off x="2036763" y="2252663"/>
            <a:ext cx="6437312" cy="199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Clr>
                <a:srgbClr val="B0BC00"/>
              </a:buClr>
              <a:buSzPct val="60000"/>
              <a:buBlip>
                <a:blip r:embed="rId8"/>
              </a:buBlip>
              <a:defRPr>
                <a:solidFill>
                  <a:srgbClr val="58585A"/>
                </a:solidFill>
                <a:latin typeface="Arial" charset="0"/>
              </a:defRPr>
            </a:lvl1pPr>
            <a:lvl2pPr marL="742950" indent="-285750" eaLnBrk="0" hangingPunct="0">
              <a:spcBef>
                <a:spcPct val="20000"/>
              </a:spcBef>
              <a:buClr>
                <a:srgbClr val="B0BC00"/>
              </a:buClr>
              <a:buSzPct val="50000"/>
              <a:buBlip>
                <a:blip r:embed="rId8"/>
              </a:buBlip>
              <a:defRPr sz="1600">
                <a:solidFill>
                  <a:srgbClr val="58585A"/>
                </a:solidFill>
                <a:latin typeface="Arial" charset="0"/>
              </a:defRPr>
            </a:lvl2pPr>
            <a:lvl3pPr marL="1143000" indent="-228600" eaLnBrk="0" hangingPunct="0">
              <a:spcBef>
                <a:spcPct val="20000"/>
              </a:spcBef>
              <a:buClr>
                <a:srgbClr val="B0BC00"/>
              </a:buClr>
              <a:buSzPct val="50000"/>
              <a:buBlip>
                <a:blip r:embed="rId8"/>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fr-FR" altLang="fr-FR" sz="3200"/>
              <a:t>Attention: informations valides le 8 mars 2020 mais pouvant évoluer très rapidement</a:t>
            </a:r>
          </a:p>
          <a:p>
            <a:pPr algn="ctr">
              <a:buFontTx/>
              <a:buNone/>
            </a:pPr>
            <a:endParaRPr lang="fr-FR" altLang="fr-FR" sz="2800" i="1"/>
          </a:p>
        </p:txBody>
      </p:sp>
      <p:graphicFrame>
        <p:nvGraphicFramePr>
          <p:cNvPr id="41988" name="Rectangle 6" hidden="1"/>
          <p:cNvGraphicFramePr>
            <a:graphicFrameLocks/>
          </p:cNvGraphicFramePr>
          <p:nvPr>
            <p:custDataLst>
              <p:tags r:id="rId4"/>
            </p:custDataLst>
          </p:nvPr>
        </p:nvGraphicFramePr>
        <p:xfrm>
          <a:off x="0" y="0"/>
          <a:ext cx="161925" cy="161925"/>
        </p:xfrm>
        <a:graphic>
          <a:graphicData uri="http://schemas.openxmlformats.org/presentationml/2006/ole">
            <mc:AlternateContent xmlns:mc="http://schemas.openxmlformats.org/markup-compatibility/2006">
              <mc:Choice xmlns:v="urn:schemas-microsoft-com:vml" Requires="v">
                <p:oleObj spid="_x0000_s41997" r:id="rId9" imgW="0" imgH="0" progId="TCLayout.ActiveDocument.1">
                  <p:embed/>
                </p:oleObj>
              </mc:Choice>
              <mc:Fallback>
                <p:oleObj r:id="rId9" imgW="0" imgH="0" progId="TCLayout.ActiveDocument.1">
                  <p:embed/>
                  <p:pic>
                    <p:nvPicPr>
                      <p:cNvPr id="0" name="Rectangle 6"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1925" cy="16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5"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8"/>
              </a:buBlip>
              <a:defRPr>
                <a:solidFill>
                  <a:srgbClr val="58585A"/>
                </a:solidFill>
                <a:latin typeface="Arial" charset="0"/>
              </a:defRPr>
            </a:lvl1pPr>
            <a:lvl2pPr marL="742950" indent="-285750" eaLnBrk="0" hangingPunct="0">
              <a:spcBef>
                <a:spcPct val="20000"/>
              </a:spcBef>
              <a:buClr>
                <a:srgbClr val="B0BC00"/>
              </a:buClr>
              <a:buSzPct val="50000"/>
              <a:buBlip>
                <a:blip r:embed="rId8"/>
              </a:buBlip>
              <a:defRPr sz="1600">
                <a:solidFill>
                  <a:srgbClr val="58585A"/>
                </a:solidFill>
                <a:latin typeface="Arial" charset="0"/>
              </a:defRPr>
            </a:lvl2pPr>
            <a:lvl3pPr marL="1143000" indent="-228600" eaLnBrk="0" hangingPunct="0">
              <a:spcBef>
                <a:spcPct val="20000"/>
              </a:spcBef>
              <a:buClr>
                <a:srgbClr val="B0BC00"/>
              </a:buClr>
              <a:buSzPct val="50000"/>
              <a:buBlip>
                <a:blip r:embed="rId8"/>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pic>
        <p:nvPicPr>
          <p:cNvPr id="41990" name="Image 1"/>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7019925" y="4470400"/>
            <a:ext cx="1589088"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991" name="Groupe 3"/>
          <p:cNvGrpSpPr>
            <a:grpSpLocks/>
          </p:cNvGrpSpPr>
          <p:nvPr/>
        </p:nvGrpSpPr>
        <p:grpSpPr bwMode="auto">
          <a:xfrm>
            <a:off x="2011363" y="5892800"/>
            <a:ext cx="5267325" cy="523875"/>
            <a:chOff x="2011362" y="5893240"/>
            <a:chExt cx="5267326" cy="523220"/>
          </a:xfrm>
        </p:grpSpPr>
        <p:pic>
          <p:nvPicPr>
            <p:cNvPr id="41992" name="Image 1"/>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011362" y="5897473"/>
              <a:ext cx="783377" cy="51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3" name="Rectangle 2"/>
            <p:cNvSpPr>
              <a:spLocks noChangeArrowheads="1"/>
            </p:cNvSpPr>
            <p:nvPr/>
          </p:nvSpPr>
          <p:spPr bwMode="auto">
            <a:xfrm>
              <a:off x="2706688" y="5893240"/>
              <a:ext cx="4572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8"/>
                </a:buBlip>
                <a:defRPr>
                  <a:solidFill>
                    <a:srgbClr val="58585A"/>
                  </a:solidFill>
                  <a:latin typeface="Arial" charset="0"/>
                </a:defRPr>
              </a:lvl1pPr>
              <a:lvl2pPr marL="742950" indent="-285750" eaLnBrk="0" hangingPunct="0">
                <a:spcBef>
                  <a:spcPct val="20000"/>
                </a:spcBef>
                <a:buClr>
                  <a:srgbClr val="B0BC00"/>
                </a:buClr>
                <a:buSzPct val="50000"/>
                <a:buBlip>
                  <a:blip r:embed="rId8"/>
                </a:buBlip>
                <a:defRPr sz="1600">
                  <a:solidFill>
                    <a:srgbClr val="58585A"/>
                  </a:solidFill>
                  <a:latin typeface="Arial" charset="0"/>
                </a:defRPr>
              </a:lvl2pPr>
              <a:lvl3pPr marL="1143000" indent="-228600" eaLnBrk="0" hangingPunct="0">
                <a:spcBef>
                  <a:spcPct val="20000"/>
                </a:spcBef>
                <a:buClr>
                  <a:srgbClr val="B0BC00"/>
                </a:buClr>
                <a:buSzPct val="50000"/>
                <a:buBlip>
                  <a:blip r:embed="rId8"/>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r>
                <a:rPr lang="fr-FR" altLang="fr-FR" sz="1400" b="1">
                  <a:solidFill>
                    <a:srgbClr val="FF0000"/>
                  </a:solidFill>
                  <a:hlinkClick r:id="rId12"/>
                </a:rPr>
                <a:t>Compte Twitter de l’État </a:t>
              </a:r>
            </a:p>
            <a:p>
              <a:pPr eaLnBrk="1" hangingPunct="1">
                <a:spcBef>
                  <a:spcPct val="0"/>
                </a:spcBef>
                <a:buClrTx/>
                <a:buSzTx/>
                <a:buFontTx/>
                <a:buNone/>
              </a:pPr>
              <a:r>
                <a:rPr lang="fr-FR" altLang="fr-FR" sz="1400" b="1">
                  <a:solidFill>
                    <a:srgbClr val="FF0000"/>
                  </a:solidFill>
                  <a:hlinkClick r:id="rId12"/>
                </a:rPr>
                <a:t>en région Nouvelle-Aquitaine</a:t>
              </a:r>
              <a:endParaRPr lang="fr-FR" altLang="fr-FR" sz="1400" b="1">
                <a:solidFill>
                  <a:srgbClr val="FF0000"/>
                </a:solidFill>
              </a:endParaRPr>
            </a:p>
          </p:txBody>
        </p:sp>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B3FA8E65-29AF-4423-9932-386AA4B09E95}" type="slidenum">
              <a:rPr lang="fr-FR" smtClean="0"/>
              <a:pPr>
                <a:defRPr/>
              </a:pPr>
              <a:t>3</a:t>
            </a:fld>
            <a:endParaRPr lang="fr-FR"/>
          </a:p>
        </p:txBody>
      </p:sp>
      <p:sp>
        <p:nvSpPr>
          <p:cNvPr id="15363" name="ZoneTexte 1"/>
          <p:cNvSpPr txBox="1">
            <a:spLocks noChangeArrowheads="1"/>
          </p:cNvSpPr>
          <p:nvPr/>
        </p:nvSpPr>
        <p:spPr bwMode="auto">
          <a:xfrm>
            <a:off x="2011363" y="0"/>
            <a:ext cx="7097712" cy="729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r>
              <a:rPr lang="fr-FR" altLang="fr-FR">
                <a:solidFill>
                  <a:schemeClr val="tx1"/>
                </a:solidFill>
              </a:rPr>
              <a:t>Peut-on attraper la maladie par l’eau ?</a:t>
            </a:r>
          </a:p>
          <a:p>
            <a:pPr eaLnBrk="1" hangingPunct="1">
              <a:spcBef>
                <a:spcPct val="0"/>
              </a:spcBef>
              <a:buClrTx/>
              <a:buSzTx/>
              <a:buFontTx/>
              <a:buNone/>
            </a:pPr>
            <a:r>
              <a:rPr lang="fr-FR" altLang="fr-FR">
                <a:solidFill>
                  <a:schemeClr val="tx1"/>
                </a:solidFill>
              </a:rPr>
              <a:t> 	</a:t>
            </a:r>
            <a:r>
              <a:rPr lang="fr-FR" altLang="fr-FR" i="1">
                <a:solidFill>
                  <a:schemeClr val="tx1"/>
                </a:solidFill>
              </a:rPr>
              <a:t>Non à ce jour</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Certaines personnes sont-elles plus à risque ?</a:t>
            </a:r>
          </a:p>
          <a:p>
            <a:pPr eaLnBrk="1" hangingPunct="1">
              <a:spcBef>
                <a:spcPct val="0"/>
              </a:spcBef>
              <a:buClrTx/>
              <a:buSzTx/>
              <a:buFontTx/>
              <a:buNone/>
            </a:pPr>
            <a:r>
              <a:rPr lang="fr-FR" altLang="fr-FR">
                <a:solidFill>
                  <a:schemeClr val="tx1"/>
                </a:solidFill>
              </a:rPr>
              <a:t>	</a:t>
            </a:r>
            <a:r>
              <a:rPr lang="fr-FR" altLang="fr-FR" i="1">
                <a:solidFill>
                  <a:schemeClr val="tx1"/>
                </a:solidFill>
              </a:rPr>
              <a:t>les personnes souffrant de maladies chroniques (hypertension, diabète, pathologie respiratoire, insuffisance cardiaque), </a:t>
            </a:r>
          </a:p>
          <a:p>
            <a:pPr eaLnBrk="1" hangingPunct="1">
              <a:spcBef>
                <a:spcPct val="0"/>
              </a:spcBef>
              <a:buClrTx/>
              <a:buSzTx/>
              <a:buFontTx/>
              <a:buNone/>
            </a:pPr>
            <a:r>
              <a:rPr lang="fr-FR" altLang="fr-FR" i="1">
                <a:solidFill>
                  <a:schemeClr val="tx1"/>
                </a:solidFill>
              </a:rPr>
              <a:t>	les personnes âgées ou fragiles</a:t>
            </a:r>
            <a:r>
              <a:rPr lang="fr-FR" altLang="fr-FR">
                <a:solidFill>
                  <a:schemeClr val="tx1"/>
                </a:solidFill>
              </a:rPr>
              <a:t>.</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Quel est le délai d’incubation de la maladie ?</a:t>
            </a:r>
          </a:p>
          <a:p>
            <a:pPr eaLnBrk="1" hangingPunct="1">
              <a:spcBef>
                <a:spcPct val="0"/>
              </a:spcBef>
              <a:buClrTx/>
              <a:buSzTx/>
              <a:buFontTx/>
              <a:buNone/>
            </a:pPr>
            <a:r>
              <a:rPr lang="fr-FR" altLang="fr-FR">
                <a:solidFill>
                  <a:schemeClr val="tx1"/>
                </a:solidFill>
              </a:rPr>
              <a:t>	</a:t>
            </a:r>
            <a:r>
              <a:rPr lang="fr-FR" altLang="fr-FR" i="1">
                <a:solidFill>
                  <a:schemeClr val="tx1"/>
                </a:solidFill>
              </a:rPr>
              <a:t>3 à14 jours</a:t>
            </a:r>
            <a:r>
              <a:rPr lang="fr-FR" altLang="fr-FR" i="1">
                <a:solidFill>
                  <a:srgbClr val="FF0000"/>
                </a:solidFill>
              </a:rPr>
              <a:t>.</a:t>
            </a:r>
            <a:r>
              <a:rPr lang="fr-FR" altLang="fr-FR" i="1">
                <a:solidFill>
                  <a:schemeClr val="tx1"/>
                </a:solidFill>
              </a:rPr>
              <a:t>(contagion suspectée 24 H avant début des symptômes)</a:t>
            </a:r>
            <a:endParaRPr lang="fr-FR" altLang="fr-FR" i="1">
              <a:solidFill>
                <a:srgbClr val="FF0000"/>
              </a:solidFill>
            </a:endParaRP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Où sont faits les tests et quel est le délai pour établir un diagnostic ?</a:t>
            </a:r>
          </a:p>
          <a:p>
            <a:pPr eaLnBrk="1" hangingPunct="1">
              <a:spcBef>
                <a:spcPct val="0"/>
              </a:spcBef>
              <a:buClrTx/>
              <a:buSzTx/>
              <a:buFontTx/>
              <a:buNone/>
            </a:pPr>
            <a:r>
              <a:rPr lang="fr-FR" altLang="fr-FR">
                <a:solidFill>
                  <a:schemeClr val="tx1"/>
                </a:solidFill>
              </a:rPr>
              <a:t>	</a:t>
            </a:r>
            <a:r>
              <a:rPr lang="fr-FR" altLang="fr-FR" i="1">
                <a:solidFill>
                  <a:schemeClr val="tx1"/>
                </a:solidFill>
              </a:rPr>
              <a:t>dans tous les établissements de santé de référence, 	 </a:t>
            </a:r>
          </a:p>
          <a:p>
            <a:pPr eaLnBrk="1" hangingPunct="1">
              <a:spcBef>
                <a:spcPct val="0"/>
              </a:spcBef>
              <a:buClrTx/>
              <a:buSzTx/>
              <a:buFontTx/>
              <a:buNone/>
            </a:pPr>
            <a:r>
              <a:rPr lang="fr-FR" altLang="fr-FR" i="1">
                <a:solidFill>
                  <a:schemeClr val="tx1"/>
                </a:solidFill>
              </a:rPr>
              <a:t>	uniquement en cas de suspicion de la maladie, validée par 		le SAMU et par un infectiologue référent.</a:t>
            </a:r>
          </a:p>
          <a:p>
            <a:pPr eaLnBrk="1" hangingPunct="1">
              <a:spcBef>
                <a:spcPct val="0"/>
              </a:spcBef>
              <a:buClrTx/>
              <a:buSzTx/>
              <a:buFontTx/>
              <a:buNone/>
            </a:pPr>
            <a:r>
              <a:rPr lang="fr-FR" altLang="fr-FR" i="1">
                <a:solidFill>
                  <a:schemeClr val="tx1"/>
                </a:solidFill>
              </a:rPr>
              <a:t>	Le délai pour résultat : 3 et 5 heures</a:t>
            </a:r>
            <a:r>
              <a:rPr lang="fr-FR" altLang="fr-FR">
                <a:solidFill>
                  <a:schemeClr val="tx1"/>
                </a:solidFill>
              </a:rPr>
              <a:t>.</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A partir de quelle distance sommes-nous contagieux ? </a:t>
            </a:r>
            <a:br>
              <a:rPr lang="fr-FR" altLang="fr-FR">
                <a:solidFill>
                  <a:schemeClr val="tx1"/>
                </a:solidFill>
              </a:rPr>
            </a:br>
            <a:r>
              <a:rPr lang="fr-FR" altLang="fr-FR">
                <a:solidFill>
                  <a:schemeClr val="tx1"/>
                </a:solidFill>
              </a:rPr>
              <a:t>	</a:t>
            </a:r>
            <a:r>
              <a:rPr lang="fr-FR" altLang="fr-FR" i="1">
                <a:solidFill>
                  <a:schemeClr val="tx1"/>
                </a:solidFill>
              </a:rPr>
              <a:t>Transmissions par les postillons (éternuements, toux).</a:t>
            </a:r>
          </a:p>
          <a:p>
            <a:pPr eaLnBrk="1" hangingPunct="1">
              <a:spcBef>
                <a:spcPct val="0"/>
              </a:spcBef>
              <a:buClrTx/>
              <a:buSzTx/>
              <a:buFontTx/>
              <a:buNone/>
            </a:pPr>
            <a:r>
              <a:rPr lang="fr-FR" altLang="fr-FR" i="1">
                <a:solidFill>
                  <a:schemeClr val="tx1"/>
                </a:solidFill>
              </a:rPr>
              <a:t> 	contact étroit avec une personne malade : même lieu de vie, 	contact direct à moins d’un mètre lors d’une toux, d’un éternuement ou une discussion en l’absence de mesures de protection.</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BBC76BFD-9362-4852-944A-02B49CDE7039}" type="slidenum">
              <a:rPr lang="fr-FR" smtClean="0"/>
              <a:pPr>
                <a:defRPr/>
              </a:pPr>
              <a:t>4</a:t>
            </a:fld>
            <a:endParaRPr lang="fr-FR"/>
          </a:p>
        </p:txBody>
      </p:sp>
      <p:sp>
        <p:nvSpPr>
          <p:cNvPr id="16387" name="ZoneTexte 1"/>
          <p:cNvSpPr txBox="1">
            <a:spLocks noChangeArrowheads="1"/>
          </p:cNvSpPr>
          <p:nvPr/>
        </p:nvSpPr>
        <p:spPr bwMode="auto">
          <a:xfrm>
            <a:off x="2011363" y="0"/>
            <a:ext cx="70977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endParaRPr lang="fr-FR" altLang="fr-FR">
              <a:solidFill>
                <a:schemeClr val="tx1"/>
              </a:solidFill>
            </a:endParaRP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16389" name="ZoneTexte 1"/>
          <p:cNvSpPr txBox="1">
            <a:spLocks noChangeArrowheads="1"/>
          </p:cNvSpPr>
          <p:nvPr/>
        </p:nvSpPr>
        <p:spPr bwMode="auto">
          <a:xfrm>
            <a:off x="2339975" y="5589588"/>
            <a:ext cx="4248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r>
              <a:rPr lang="fr-FR" altLang="fr-FR">
                <a:solidFill>
                  <a:schemeClr val="tx1"/>
                </a:solidFill>
              </a:rPr>
              <a:t>Données Santé Publique France</a:t>
            </a:r>
          </a:p>
        </p:txBody>
      </p:sp>
      <p:pic>
        <p:nvPicPr>
          <p:cNvPr id="1639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1363" y="1662113"/>
            <a:ext cx="6677025" cy="429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E1467609-AD91-4B0B-8611-4D9A6C1EF7B8}" type="slidenum">
              <a:rPr lang="fr-FR" smtClean="0"/>
              <a:pPr>
                <a:defRPr/>
              </a:pPr>
              <a:t>5</a:t>
            </a:fld>
            <a:endParaRPr lang="fr-F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17412" name="ZoneTexte 4"/>
          <p:cNvSpPr txBox="1">
            <a:spLocks noChangeArrowheads="1"/>
          </p:cNvSpPr>
          <p:nvPr/>
        </p:nvSpPr>
        <p:spPr bwMode="auto">
          <a:xfrm>
            <a:off x="2141538" y="1052513"/>
            <a:ext cx="6769100" cy="618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 </a:t>
            </a:r>
            <a:r>
              <a:rPr lang="fr-FR" altLang="fr-FR" b="1" u="sng">
                <a:solidFill>
                  <a:schemeClr val="tx1"/>
                </a:solidFill>
              </a:rPr>
              <a:t>Stade 1 </a:t>
            </a:r>
            <a:r>
              <a:rPr lang="fr-FR" altLang="fr-FR" u="sng">
                <a:solidFill>
                  <a:schemeClr val="tx1"/>
                </a:solidFill>
              </a:rPr>
              <a:t>:</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 </a:t>
            </a:r>
            <a:r>
              <a:rPr lang="fr-FR" altLang="fr-FR" b="1">
                <a:solidFill>
                  <a:schemeClr val="tx1"/>
                </a:solidFill>
              </a:rPr>
              <a:t>freiner l’introduction du virus </a:t>
            </a:r>
            <a:r>
              <a:rPr lang="fr-FR" altLang="fr-FR">
                <a:solidFill>
                  <a:schemeClr val="tx1"/>
                </a:solidFill>
              </a:rPr>
              <a:t>sur le territoire national. </a:t>
            </a:r>
          </a:p>
          <a:p>
            <a:pPr eaLnBrk="1" hangingPunct="1">
              <a:spcBef>
                <a:spcPct val="0"/>
              </a:spcBef>
              <a:buClrTx/>
              <a:buSzTx/>
              <a:buFontTx/>
              <a:buNone/>
            </a:pPr>
            <a:r>
              <a:rPr lang="fr-FR" altLang="fr-FR">
                <a:solidFill>
                  <a:schemeClr val="tx1"/>
                </a:solidFill>
              </a:rPr>
              <a:t>	mise en alerte du système de santé. </a:t>
            </a:r>
          </a:p>
          <a:p>
            <a:pPr eaLnBrk="1" hangingPunct="1">
              <a:spcBef>
                <a:spcPct val="0"/>
              </a:spcBef>
              <a:buClrTx/>
              <a:buSzTx/>
              <a:buFontTx/>
              <a:buNone/>
            </a:pPr>
            <a:r>
              <a:rPr lang="fr-FR" altLang="fr-FR">
                <a:solidFill>
                  <a:schemeClr val="tx1"/>
                </a:solidFill>
              </a:rPr>
              <a:t>	isoler les malades, détecter et identifier rapidement les cas contact, </a:t>
            </a:r>
          </a:p>
          <a:p>
            <a:pPr eaLnBrk="1" hangingPunct="1">
              <a:spcBef>
                <a:spcPct val="0"/>
              </a:spcBef>
              <a:buClrTx/>
              <a:buSzTx/>
              <a:buFontTx/>
              <a:buNone/>
            </a:pPr>
            <a:r>
              <a:rPr lang="fr-FR" altLang="fr-FR">
                <a:solidFill>
                  <a:schemeClr val="tx1"/>
                </a:solidFill>
              </a:rPr>
              <a:t>	prendre en charge les cas graves dans les établissements de santé habilités</a:t>
            </a:r>
          </a:p>
          <a:p>
            <a:pPr eaLnBrk="1" hangingPunct="1">
              <a:spcBef>
                <a:spcPct val="0"/>
              </a:spcBef>
              <a:buClrTx/>
              <a:buSzTx/>
              <a:buFontTx/>
              <a:buNone/>
            </a:pPr>
            <a:r>
              <a:rPr lang="fr-FR" altLang="fr-FR">
                <a:solidFill>
                  <a:schemeClr val="tx1"/>
                </a:solidFill>
              </a:rPr>
              <a:t> 	Des mesures très strictes pour contrôler les retours des zones infectées et réagir rapidement sur les premiers cas, comme aux Contamines (Haute-Savoie, 74).</a:t>
            </a:r>
          </a:p>
          <a:p>
            <a:pPr eaLnBrk="1" hangingPunct="1">
              <a:spcBef>
                <a:spcPct val="0"/>
              </a:spcBef>
              <a:buClrTx/>
              <a:buSzTx/>
              <a:buFontTx/>
              <a:buNone/>
            </a:pPr>
            <a:r>
              <a:rPr lang="fr-FR" altLang="fr-FR">
                <a:solidFill>
                  <a:schemeClr val="tx1"/>
                </a:solidFill>
              </a:rPr>
              <a:t> </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Nous sommes passés au stade 2 depuis vendredi 28 février 2020</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endParaRPr lang="fr-FR" altLang="fr-FR">
              <a:solidFill>
                <a:schemeClr val="tx1"/>
              </a:solidFill>
            </a:endParaRPr>
          </a:p>
        </p:txBody>
      </p:sp>
      <p:sp>
        <p:nvSpPr>
          <p:cNvPr id="9" name="Titre 1"/>
          <p:cNvSpPr txBox="1">
            <a:spLocks/>
          </p:cNvSpPr>
          <p:nvPr/>
        </p:nvSpPr>
        <p:spPr bwMode="auto">
          <a:xfrm>
            <a:off x="1908175" y="0"/>
            <a:ext cx="72358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20000"/>
              </a:spcBef>
              <a:spcAft>
                <a:spcPct val="0"/>
              </a:spcAft>
              <a:defRPr sz="2400" b="1">
                <a:solidFill>
                  <a:srgbClr val="A2106A"/>
                </a:solidFill>
                <a:latin typeface="+mj-lt"/>
                <a:ea typeface="+mj-ea"/>
                <a:cs typeface="+mj-cs"/>
              </a:defRPr>
            </a:lvl1pPr>
            <a:lvl2pPr algn="l" rtl="0" eaLnBrk="0" fontAlgn="base" hangingPunct="0">
              <a:spcBef>
                <a:spcPct val="20000"/>
              </a:spcBef>
              <a:spcAft>
                <a:spcPct val="0"/>
              </a:spcAft>
              <a:defRPr sz="2400" b="1">
                <a:solidFill>
                  <a:srgbClr val="A2106A"/>
                </a:solidFill>
                <a:latin typeface="Arial" charset="0"/>
              </a:defRPr>
            </a:lvl2pPr>
            <a:lvl3pPr algn="l" rtl="0" eaLnBrk="0" fontAlgn="base" hangingPunct="0">
              <a:spcBef>
                <a:spcPct val="20000"/>
              </a:spcBef>
              <a:spcAft>
                <a:spcPct val="0"/>
              </a:spcAft>
              <a:defRPr sz="2400" b="1">
                <a:solidFill>
                  <a:srgbClr val="A2106A"/>
                </a:solidFill>
                <a:latin typeface="Arial" charset="0"/>
              </a:defRPr>
            </a:lvl3pPr>
            <a:lvl4pPr algn="l" rtl="0" eaLnBrk="0" fontAlgn="base" hangingPunct="0">
              <a:spcBef>
                <a:spcPct val="20000"/>
              </a:spcBef>
              <a:spcAft>
                <a:spcPct val="0"/>
              </a:spcAft>
              <a:defRPr sz="2400" b="1">
                <a:solidFill>
                  <a:srgbClr val="A2106A"/>
                </a:solidFill>
                <a:latin typeface="Arial" charset="0"/>
              </a:defRPr>
            </a:lvl4pPr>
            <a:lvl5pPr algn="l" rtl="0" eaLnBrk="0" fontAlgn="base" hangingPunct="0">
              <a:spcBef>
                <a:spcPct val="20000"/>
              </a:spcBef>
              <a:spcAft>
                <a:spcPct val="0"/>
              </a:spcAft>
              <a:defRPr sz="2400" b="1">
                <a:solidFill>
                  <a:srgbClr val="A2106A"/>
                </a:solidFill>
                <a:latin typeface="Arial" charset="0"/>
              </a:defRPr>
            </a:lvl5pPr>
            <a:lvl6pPr marL="457200" algn="l" rtl="0" fontAlgn="base">
              <a:spcBef>
                <a:spcPct val="20000"/>
              </a:spcBef>
              <a:spcAft>
                <a:spcPct val="0"/>
              </a:spcAft>
              <a:defRPr sz="2400" b="1">
                <a:solidFill>
                  <a:srgbClr val="A2106A"/>
                </a:solidFill>
                <a:latin typeface="Arial" charset="0"/>
              </a:defRPr>
            </a:lvl6pPr>
            <a:lvl7pPr marL="914400" algn="l" rtl="0" fontAlgn="base">
              <a:spcBef>
                <a:spcPct val="20000"/>
              </a:spcBef>
              <a:spcAft>
                <a:spcPct val="0"/>
              </a:spcAft>
              <a:defRPr sz="2400" b="1">
                <a:solidFill>
                  <a:srgbClr val="A2106A"/>
                </a:solidFill>
                <a:latin typeface="Arial" charset="0"/>
              </a:defRPr>
            </a:lvl7pPr>
            <a:lvl8pPr marL="1371600" algn="l" rtl="0" fontAlgn="base">
              <a:spcBef>
                <a:spcPct val="20000"/>
              </a:spcBef>
              <a:spcAft>
                <a:spcPct val="0"/>
              </a:spcAft>
              <a:defRPr sz="2400" b="1">
                <a:solidFill>
                  <a:srgbClr val="A2106A"/>
                </a:solidFill>
                <a:latin typeface="Arial" charset="0"/>
              </a:defRPr>
            </a:lvl8pPr>
            <a:lvl9pPr marL="1828800" algn="l" rtl="0" fontAlgn="base">
              <a:spcBef>
                <a:spcPct val="20000"/>
              </a:spcBef>
              <a:spcAft>
                <a:spcPct val="0"/>
              </a:spcAft>
              <a:defRPr sz="2400" b="1">
                <a:solidFill>
                  <a:srgbClr val="A2106A"/>
                </a:solidFill>
                <a:latin typeface="Arial" charset="0"/>
              </a:defRPr>
            </a:lvl9pPr>
          </a:lstStyle>
          <a:p>
            <a:pPr>
              <a:defRPr/>
            </a:pPr>
            <a:r>
              <a:rPr lang="fr-FR" altLang="fr-FR" kern="0" dirty="0" smtClean="0">
                <a:solidFill>
                  <a:srgbClr val="E95D0F"/>
                </a:solidFill>
              </a:rPr>
              <a:t>Quels sont les trois stades de gestion de l’épidémie de Coronavirus COVID-19 en France?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E1DDC734-6C4A-4E9F-8FB2-7D2372A2CCCA}" type="slidenum">
              <a:rPr lang="fr-FR" smtClean="0"/>
              <a:pPr>
                <a:defRPr/>
              </a:pPr>
              <a:t>6</a:t>
            </a:fld>
            <a:endParaRPr lang="fr-FR"/>
          </a:p>
        </p:txBody>
      </p:sp>
      <p:sp>
        <p:nvSpPr>
          <p:cNvPr id="18435" name="ZoneTexte 1"/>
          <p:cNvSpPr txBox="1">
            <a:spLocks noChangeArrowheads="1"/>
          </p:cNvSpPr>
          <p:nvPr/>
        </p:nvSpPr>
        <p:spPr bwMode="auto">
          <a:xfrm>
            <a:off x="2011363" y="188913"/>
            <a:ext cx="7132637"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r>
              <a:rPr lang="fr-FR" altLang="fr-FR" b="1" u="sng">
                <a:solidFill>
                  <a:schemeClr val="tx1"/>
                </a:solidFill>
              </a:rPr>
              <a:t>Stade 2 </a:t>
            </a:r>
            <a:r>
              <a:rPr lang="fr-FR" altLang="fr-FR">
                <a:solidFill>
                  <a:schemeClr val="tx1"/>
                </a:solidFill>
              </a:rPr>
              <a:t>:</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b="1">
                <a:solidFill>
                  <a:schemeClr val="tx1"/>
                </a:solidFill>
              </a:rPr>
              <a:t>freiner la propagation du virus </a:t>
            </a:r>
            <a:r>
              <a:rPr lang="fr-FR" altLang="fr-FR">
                <a:solidFill>
                  <a:schemeClr val="tx1"/>
                </a:solidFill>
              </a:rPr>
              <a:t>sur le territoire et empêcher  (retarder aussi longtemps que possible) le passage au stade 3. soins sécurisé pour les patients avec identification des personnes contacts. Les activités collectives sont impactées</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	Certaines mesures, propres au stade 1, n’ont plus de raison d’être: plus de quatorzaine pour les personnes revenant d’une zone à risque mais des mesures de réduction sociale. </a:t>
            </a:r>
          </a:p>
          <a:p>
            <a:pPr eaLnBrk="1" hangingPunct="1">
              <a:spcBef>
                <a:spcPct val="0"/>
              </a:spcBef>
              <a:buClrTx/>
              <a:buSzTx/>
              <a:buFontTx/>
              <a:buNone/>
            </a:pPr>
            <a:r>
              <a:rPr lang="fr-FR" altLang="fr-FR">
                <a:solidFill>
                  <a:schemeClr val="tx1"/>
                </a:solidFill>
              </a:rPr>
              <a:t>	La quatorzaine est toutefois maintenue pour les cas contacts à haut risque </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	Les voyages ou déplacements non nécessaires vers les pays à risque hors et en UE, </a:t>
            </a:r>
            <a:r>
              <a:rPr lang="fr-FR" altLang="fr-FR" b="1">
                <a:solidFill>
                  <a:schemeClr val="tx1"/>
                </a:solidFill>
              </a:rPr>
              <a:t>fortement déconseillés </a:t>
            </a:r>
          </a:p>
          <a:p>
            <a:pPr eaLnBrk="1" hangingPunct="1">
              <a:spcBef>
                <a:spcPct val="0"/>
              </a:spcBef>
              <a:buClrTx/>
              <a:buSzTx/>
              <a:buFontTx/>
              <a:buNone/>
            </a:pPr>
            <a:r>
              <a:rPr lang="fr-FR" altLang="fr-FR">
                <a:solidFill>
                  <a:schemeClr val="tx1"/>
                </a:solidFill>
              </a:rPr>
              <a:t>	</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90602DA9-B7B4-4B6A-B126-A6F21CCA9F1C}" type="slidenum">
              <a:rPr lang="fr-FR" smtClean="0"/>
              <a:pPr>
                <a:defRPr/>
              </a:pPr>
              <a:t>7</a:t>
            </a:fld>
            <a:endParaRPr lang="fr-FR"/>
          </a:p>
        </p:txBody>
      </p:sp>
      <p:sp>
        <p:nvSpPr>
          <p:cNvPr id="19459" name="ZoneTexte 1"/>
          <p:cNvSpPr txBox="1">
            <a:spLocks noChangeArrowheads="1"/>
          </p:cNvSpPr>
          <p:nvPr/>
        </p:nvSpPr>
        <p:spPr bwMode="auto">
          <a:xfrm>
            <a:off x="2003425" y="981075"/>
            <a:ext cx="7132638"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r>
              <a:rPr lang="fr-FR" altLang="fr-FR" b="1" u="sng" dirty="0">
                <a:solidFill>
                  <a:schemeClr val="tx1"/>
                </a:solidFill>
              </a:rPr>
              <a:t>Stade 2 </a:t>
            </a:r>
            <a:r>
              <a:rPr lang="fr-FR" altLang="fr-FR" dirty="0">
                <a:solidFill>
                  <a:schemeClr val="tx1"/>
                </a:solidFill>
              </a:rPr>
              <a:t>:</a:t>
            </a: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Mesures plus contraignantes pour </a:t>
            </a:r>
            <a:r>
              <a:rPr lang="fr-FR" altLang="fr-FR" b="1" dirty="0">
                <a:solidFill>
                  <a:schemeClr val="tx1"/>
                </a:solidFill>
              </a:rPr>
              <a:t>Zone de regroupement de cas</a:t>
            </a:r>
            <a:r>
              <a:rPr lang="fr-FR" altLang="fr-FR" dirty="0">
                <a:solidFill>
                  <a:schemeClr val="tx1"/>
                </a:solidFill>
              </a:rPr>
              <a:t>: </a:t>
            </a:r>
          </a:p>
          <a:p>
            <a:pPr eaLnBrk="1" hangingPunct="1">
              <a:spcBef>
                <a:spcPct val="0"/>
              </a:spcBef>
              <a:buClrTx/>
              <a:buSzTx/>
              <a:buFontTx/>
              <a:buNone/>
            </a:pPr>
            <a:r>
              <a:rPr lang="fr-FR" altLang="fr-FR" dirty="0">
                <a:solidFill>
                  <a:schemeClr val="tx1"/>
                </a:solidFill>
              </a:rPr>
              <a:t>		tous les rassemblements collectifs interdits 			fermeture des établissements scolaires </a:t>
            </a:r>
          </a:p>
          <a:p>
            <a:pPr eaLnBrk="1" hangingPunct="1">
              <a:spcBef>
                <a:spcPct val="0"/>
              </a:spcBef>
              <a:buClrTx/>
              <a:buSzTx/>
              <a:buFontTx/>
              <a:buNone/>
            </a:pPr>
            <a:r>
              <a:rPr lang="fr-FR" altLang="fr-FR" dirty="0">
                <a:solidFill>
                  <a:schemeClr val="tx1"/>
                </a:solidFill>
              </a:rPr>
              <a:t>		limiter les déplacements dans la Zone hormis pour  les courses, 	pas de rassemblements, pas de déplacements inutiles et, si possible télétravail.</a:t>
            </a: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endParaRPr lang="fr-FR" altLang="fr-FR" dirty="0">
              <a:solidFill>
                <a:schemeClr val="tx1"/>
              </a:solidFill>
            </a:endParaRPr>
          </a:p>
          <a:p>
            <a:pPr eaLnBrk="1" hangingPunct="1">
              <a:spcBef>
                <a:spcPct val="0"/>
              </a:spcBef>
              <a:buClrTx/>
              <a:buSzTx/>
              <a:buFontTx/>
              <a:buNone/>
            </a:pPr>
            <a:r>
              <a:rPr lang="fr-FR" altLang="fr-FR" dirty="0">
                <a:solidFill>
                  <a:schemeClr val="tx1"/>
                </a:solidFill>
              </a:rPr>
              <a:t>	Pour le reste du territoire national, annulation de tous les rassemblements de plus de </a:t>
            </a:r>
            <a:r>
              <a:rPr lang="fr-FR" altLang="fr-FR" dirty="0" smtClean="0">
                <a:solidFill>
                  <a:schemeClr val="tx1"/>
                </a:solidFill>
              </a:rPr>
              <a:t>1000 </a:t>
            </a:r>
            <a:r>
              <a:rPr lang="fr-FR" altLang="fr-FR" dirty="0">
                <a:solidFill>
                  <a:schemeClr val="tx1"/>
                </a:solidFill>
              </a:rPr>
              <a:t>personnes en milieu </a:t>
            </a:r>
            <a:r>
              <a:rPr lang="fr-FR" altLang="fr-FR" dirty="0" smtClean="0">
                <a:solidFill>
                  <a:schemeClr val="tx1"/>
                </a:solidFill>
              </a:rPr>
              <a:t>confiné</a:t>
            </a:r>
            <a:r>
              <a:rPr lang="fr-FR" altLang="fr-FR" dirty="0">
                <a:solidFill>
                  <a:schemeClr val="tx1"/>
                </a:solidFill>
              </a:rPr>
              <a:t> </a:t>
            </a:r>
            <a:r>
              <a:rPr lang="fr-FR" altLang="fr-FR" dirty="0" smtClean="0">
                <a:solidFill>
                  <a:schemeClr val="tx1"/>
                </a:solidFill>
              </a:rPr>
              <a:t>et/ou</a:t>
            </a:r>
            <a:r>
              <a:rPr lang="fr-FR" altLang="fr-FR" dirty="0" smtClean="0">
                <a:solidFill>
                  <a:schemeClr val="tx1"/>
                </a:solidFill>
              </a:rPr>
              <a:t> </a:t>
            </a:r>
            <a:r>
              <a:rPr lang="fr-FR" altLang="fr-FR" dirty="0">
                <a:solidFill>
                  <a:schemeClr val="tx1"/>
                </a:solidFill>
              </a:rPr>
              <a:t>en milieu </a:t>
            </a:r>
            <a:r>
              <a:rPr lang="fr-FR" altLang="fr-FR" dirty="0" smtClean="0">
                <a:solidFill>
                  <a:schemeClr val="tx1"/>
                </a:solidFill>
              </a:rPr>
              <a:t>ouverts.</a:t>
            </a:r>
            <a:endParaRPr lang="fr-FR" altLang="fr-FR" dirty="0">
              <a:solidFill>
                <a:schemeClr val="tx1"/>
              </a:solidFill>
            </a:endParaRP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625A1EC7-97C6-44D4-9CA1-B26A2A2EE8B2}" type="slidenum">
              <a:rPr lang="fr-FR" smtClean="0"/>
              <a:pPr>
                <a:defRPr/>
              </a:pPr>
              <a:t>8</a:t>
            </a:fld>
            <a:endParaRPr lang="fr-FR"/>
          </a:p>
        </p:txBody>
      </p:sp>
      <p:sp>
        <p:nvSpPr>
          <p:cNvPr id="20483" name="ZoneTexte 1"/>
          <p:cNvSpPr txBox="1">
            <a:spLocks noChangeArrowheads="1"/>
          </p:cNvSpPr>
          <p:nvPr/>
        </p:nvSpPr>
        <p:spPr bwMode="auto">
          <a:xfrm>
            <a:off x="1989138" y="1341438"/>
            <a:ext cx="67691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b="1" u="sng">
                <a:solidFill>
                  <a:schemeClr val="tx1"/>
                </a:solidFill>
              </a:rPr>
              <a:t>Stade 3</a:t>
            </a:r>
            <a:r>
              <a:rPr lang="fr-FR" altLang="fr-FR">
                <a:solidFill>
                  <a:schemeClr val="tx1"/>
                </a:solidFill>
              </a:rPr>
              <a:t> : stade épidémique Le virus circule largement dans la population: 	atténuation des effets de l’épidémie. </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	mobilisation complète du système sanitaire hospitalier et de ville, ainsi que les établissement médico-sociaux pour protéger les populations fragiles, </a:t>
            </a:r>
          </a:p>
          <a:p>
            <a:pPr eaLnBrk="1" hangingPunct="1">
              <a:spcBef>
                <a:spcPct val="0"/>
              </a:spcBef>
              <a:buClrTx/>
              <a:buSzTx/>
              <a:buFontTx/>
              <a:buNone/>
            </a:pPr>
            <a:endParaRPr lang="fr-FR" altLang="fr-FR">
              <a:solidFill>
                <a:schemeClr val="tx1"/>
              </a:solidFill>
            </a:endParaRPr>
          </a:p>
          <a:p>
            <a:pPr eaLnBrk="1" hangingPunct="1">
              <a:spcBef>
                <a:spcPct val="0"/>
              </a:spcBef>
              <a:buClrTx/>
              <a:buSzTx/>
              <a:buFontTx/>
              <a:buNone/>
            </a:pPr>
            <a:r>
              <a:rPr lang="fr-FR" altLang="fr-FR">
                <a:solidFill>
                  <a:schemeClr val="tx1"/>
                </a:solidFill>
              </a:rPr>
              <a:t>	assurer la prise en charge des patients sans gravité en ville, et des patients avec signes de gravité en établissement de soins. </a:t>
            </a:r>
          </a:p>
          <a:p>
            <a:pPr eaLnBrk="1" hangingPunct="1">
              <a:spcBef>
                <a:spcPct val="0"/>
              </a:spcBef>
              <a:buClrTx/>
              <a:buSzTx/>
              <a:buFontTx/>
              <a:buNone/>
            </a:pPr>
            <a:r>
              <a:rPr lang="fr-FR" altLang="fr-FR">
                <a:solidFill>
                  <a:schemeClr val="tx1"/>
                </a:solidFill>
              </a:rPr>
              <a:t>	Les activités collectives sont fortement impactées</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94BBAB33-6A2E-435E-A19C-624E1C840373}" type="slidenum">
              <a:rPr lang="fr-FR" smtClean="0"/>
              <a:pPr>
                <a:defRPr/>
              </a:pPr>
              <a:t>9</a:t>
            </a:fld>
            <a:endParaRPr lang="fr-FR"/>
          </a:p>
        </p:txBody>
      </p:sp>
      <p:sp>
        <p:nvSpPr>
          <p:cNvPr id="21507" name="Titre 1"/>
          <p:cNvSpPr>
            <a:spLocks noGrp="1"/>
          </p:cNvSpPr>
          <p:nvPr>
            <p:ph type="title" idx="4294967295"/>
          </p:nvPr>
        </p:nvSpPr>
        <p:spPr>
          <a:xfrm>
            <a:off x="1997075" y="125413"/>
            <a:ext cx="7132638" cy="566737"/>
          </a:xfrm>
        </p:spPr>
        <p:txBody>
          <a:bodyPr/>
          <a:lstStyle/>
          <a:p>
            <a:r>
              <a:rPr lang="fr-FR" altLang="fr-FR" smtClean="0">
                <a:solidFill>
                  <a:srgbClr val="E95D0F"/>
                </a:solidFill>
              </a:rPr>
              <a:t>Où circule le Coronavirus COVID-19 en France?</a:t>
            </a:r>
          </a:p>
        </p:txBody>
      </p:sp>
      <p:sp>
        <p:nvSpPr>
          <p:cNvPr id="21508" name="ZoneTexte 1"/>
          <p:cNvSpPr txBox="1">
            <a:spLocks noChangeArrowheads="1"/>
          </p:cNvSpPr>
          <p:nvPr/>
        </p:nvSpPr>
        <p:spPr bwMode="auto">
          <a:xfrm>
            <a:off x="2011363" y="692150"/>
            <a:ext cx="702468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defRPr/>
            </a:pPr>
            <a:r>
              <a:rPr lang="fr-FR" altLang="fr-FR" dirty="0" smtClean="0">
                <a:solidFill>
                  <a:schemeClr val="tx1"/>
                </a:solidFill>
              </a:rPr>
              <a:t>Il est en particulier concentré sur cinq « clusters » :</a:t>
            </a:r>
          </a:p>
          <a:p>
            <a:pPr eaLnBrk="1" hangingPunct="1">
              <a:spcBef>
                <a:spcPct val="0"/>
              </a:spcBef>
              <a:buClrTx/>
              <a:buSzTx/>
              <a:buFontTx/>
              <a:buNone/>
              <a:defRPr/>
            </a:pPr>
            <a:endParaRPr lang="fr-FR" altLang="fr-FR" dirty="0" smtClean="0">
              <a:solidFill>
                <a:schemeClr val="tx1"/>
              </a:solidFill>
            </a:endParaRPr>
          </a:p>
          <a:p>
            <a:pPr marL="285750" indent="-285750" eaLnBrk="1" hangingPunct="1">
              <a:spcBef>
                <a:spcPct val="0"/>
              </a:spcBef>
              <a:buClrTx/>
              <a:buSzTx/>
              <a:buFont typeface="Wingdings" panose="05000000000000000000" pitchFamily="2" charset="2"/>
              <a:buChar char="Ø"/>
              <a:defRPr/>
            </a:pPr>
            <a:r>
              <a:rPr lang="fr-FR" altLang="fr-FR" dirty="0" smtClean="0">
                <a:solidFill>
                  <a:schemeClr val="tx1"/>
                </a:solidFill>
              </a:rPr>
              <a:t>Oise, et en particulier sur les communes de Creil, </a:t>
            </a:r>
            <a:r>
              <a:rPr lang="fr-FR" altLang="fr-FR" dirty="0" err="1" smtClean="0">
                <a:solidFill>
                  <a:schemeClr val="tx1"/>
                </a:solidFill>
              </a:rPr>
              <a:t>Crépy</a:t>
            </a:r>
            <a:r>
              <a:rPr lang="fr-FR" altLang="fr-FR" dirty="0" smtClean="0">
                <a:solidFill>
                  <a:schemeClr val="tx1"/>
                </a:solidFill>
              </a:rPr>
              <a:t> en Valois, </a:t>
            </a:r>
            <a:r>
              <a:rPr lang="fr-FR" altLang="fr-FR" dirty="0" err="1" smtClean="0">
                <a:solidFill>
                  <a:schemeClr val="tx1"/>
                </a:solidFill>
              </a:rPr>
              <a:t>Vaumoise</a:t>
            </a:r>
            <a:r>
              <a:rPr lang="fr-FR" altLang="fr-FR" dirty="0" smtClean="0">
                <a:solidFill>
                  <a:schemeClr val="tx1"/>
                </a:solidFill>
              </a:rPr>
              <a:t>, Lamorlaye et Lagny le Sec.</a:t>
            </a:r>
          </a:p>
          <a:p>
            <a:pPr marL="285750" indent="-285750" eaLnBrk="1" hangingPunct="1">
              <a:spcBef>
                <a:spcPct val="0"/>
              </a:spcBef>
              <a:buClrTx/>
              <a:buSzTx/>
              <a:buFont typeface="Wingdings" panose="05000000000000000000" pitchFamily="2" charset="2"/>
              <a:buChar char="Ø"/>
              <a:defRPr/>
            </a:pPr>
            <a:r>
              <a:rPr lang="fr-FR" altLang="fr-FR" dirty="0" smtClean="0">
                <a:solidFill>
                  <a:schemeClr val="tx1"/>
                </a:solidFill>
              </a:rPr>
              <a:t>Haute Savoie, dans la commune de La Balme.</a:t>
            </a:r>
          </a:p>
          <a:p>
            <a:pPr marL="285750" indent="-285750" eaLnBrk="1" hangingPunct="1">
              <a:spcBef>
                <a:spcPct val="0"/>
              </a:spcBef>
              <a:buClrTx/>
              <a:buSzTx/>
              <a:buFont typeface="Wingdings" panose="05000000000000000000" pitchFamily="2" charset="2"/>
              <a:buChar char="Ø"/>
              <a:defRPr/>
            </a:pPr>
            <a:r>
              <a:rPr lang="fr-FR" altLang="fr-FR" dirty="0" smtClean="0">
                <a:solidFill>
                  <a:schemeClr val="tx1"/>
                </a:solidFill>
              </a:rPr>
              <a:t>Morbihan, dans les communes d’Auray, </a:t>
            </a:r>
            <a:r>
              <a:rPr lang="fr-FR" altLang="fr-FR" dirty="0" err="1" smtClean="0">
                <a:solidFill>
                  <a:schemeClr val="tx1"/>
                </a:solidFill>
              </a:rPr>
              <a:t>Crac’h</a:t>
            </a:r>
            <a:r>
              <a:rPr lang="fr-FR" altLang="fr-FR" dirty="0" smtClean="0">
                <a:solidFill>
                  <a:schemeClr val="tx1"/>
                </a:solidFill>
              </a:rPr>
              <a:t> et Carnac.</a:t>
            </a:r>
          </a:p>
          <a:p>
            <a:pPr marL="285750" indent="-285750" eaLnBrk="1" hangingPunct="1">
              <a:spcBef>
                <a:spcPct val="0"/>
              </a:spcBef>
              <a:buClrTx/>
              <a:buSzTx/>
              <a:buFont typeface="Wingdings" panose="05000000000000000000" pitchFamily="2" charset="2"/>
              <a:buChar char="Ø"/>
              <a:defRPr/>
            </a:pPr>
            <a:r>
              <a:rPr lang="fr-FR" altLang="fr-FR" dirty="0" smtClean="0">
                <a:solidFill>
                  <a:schemeClr val="tx1"/>
                </a:solidFill>
              </a:rPr>
              <a:t>Haut-Rhin (Mulhouse)</a:t>
            </a:r>
          </a:p>
          <a:p>
            <a:pPr marL="285750" indent="-285750" eaLnBrk="1" hangingPunct="1">
              <a:spcBef>
                <a:spcPct val="0"/>
              </a:spcBef>
              <a:buClrTx/>
              <a:buSzTx/>
              <a:buFont typeface="Wingdings" panose="05000000000000000000" pitchFamily="2" charset="2"/>
              <a:buChar char="Ø"/>
              <a:defRPr/>
            </a:pPr>
            <a:r>
              <a:rPr lang="fr-FR" altLang="fr-FR" dirty="0" smtClean="0">
                <a:solidFill>
                  <a:schemeClr val="tx1"/>
                </a:solidFill>
              </a:rPr>
              <a:t>Bas-Rhin (Strasbourg)</a:t>
            </a:r>
          </a:p>
        </p:txBody>
      </p:sp>
      <p:sp>
        <p:nvSpPr>
          <p:cNvPr id="14341" name="Rectangle 1026"/>
          <p:cNvSpPr>
            <a:spLocks noChangeArrowheads="1"/>
          </p:cNvSpPr>
          <p:nvPr/>
        </p:nvSpPr>
        <p:spPr bwMode="auto">
          <a:xfrm rot="-5400000">
            <a:off x="-2425701" y="2416175"/>
            <a:ext cx="6858001" cy="2016126"/>
          </a:xfrm>
          <a:prstGeom prst="rect">
            <a:avLst/>
          </a:pr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ClrTx/>
              <a:buSzTx/>
              <a:buFontTx/>
              <a:buNone/>
              <a:defRPr/>
            </a:pPr>
            <a:r>
              <a:rPr lang="fr-FR" altLang="fr-FR" sz="8000" b="1" dirty="0" smtClean="0">
                <a:solidFill>
                  <a:schemeClr val="bg1"/>
                </a:solidFill>
              </a:rPr>
              <a:t>DIRECC</a:t>
            </a:r>
            <a:r>
              <a:rPr lang="fr-FR" altLang="fr-FR" sz="8000" b="1" dirty="0" smtClean="0">
                <a:solidFill>
                  <a:srgbClr val="E95D0F"/>
                </a:solidFill>
              </a:rPr>
              <a:t>T</a:t>
            </a:r>
            <a:r>
              <a:rPr lang="fr-FR" altLang="fr-FR" sz="8000" b="1" dirty="0" smtClean="0">
                <a:solidFill>
                  <a:schemeClr val="bg1"/>
                </a:solidFill>
              </a:rPr>
              <a:t>E</a:t>
            </a:r>
            <a:br>
              <a:rPr lang="fr-FR" altLang="fr-FR" sz="8000" b="1" dirty="0" smtClean="0">
                <a:solidFill>
                  <a:schemeClr val="bg1"/>
                </a:solidFill>
              </a:rPr>
            </a:br>
            <a:r>
              <a:rPr lang="fr-FR" altLang="fr-FR" spc="600" dirty="0" smtClean="0">
                <a:solidFill>
                  <a:schemeClr val="bg1"/>
                </a:solidFill>
              </a:rPr>
              <a:t>Nouvelle-Aquitaine</a:t>
            </a:r>
          </a:p>
        </p:txBody>
      </p:sp>
      <p:sp>
        <p:nvSpPr>
          <p:cNvPr id="6" name="Titre 1"/>
          <p:cNvSpPr txBox="1">
            <a:spLocks/>
          </p:cNvSpPr>
          <p:nvPr/>
        </p:nvSpPr>
        <p:spPr bwMode="auto">
          <a:xfrm>
            <a:off x="2008188" y="3284538"/>
            <a:ext cx="7132637"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20000"/>
              </a:spcBef>
              <a:spcAft>
                <a:spcPct val="0"/>
              </a:spcAft>
              <a:defRPr sz="2400" b="1">
                <a:solidFill>
                  <a:srgbClr val="A2106A"/>
                </a:solidFill>
                <a:latin typeface="+mj-lt"/>
                <a:ea typeface="+mj-ea"/>
                <a:cs typeface="+mj-cs"/>
              </a:defRPr>
            </a:lvl1pPr>
            <a:lvl2pPr algn="l" rtl="0" eaLnBrk="0" fontAlgn="base" hangingPunct="0">
              <a:spcBef>
                <a:spcPct val="20000"/>
              </a:spcBef>
              <a:spcAft>
                <a:spcPct val="0"/>
              </a:spcAft>
              <a:defRPr sz="2400" b="1">
                <a:solidFill>
                  <a:srgbClr val="A2106A"/>
                </a:solidFill>
                <a:latin typeface="Arial" charset="0"/>
              </a:defRPr>
            </a:lvl2pPr>
            <a:lvl3pPr algn="l" rtl="0" eaLnBrk="0" fontAlgn="base" hangingPunct="0">
              <a:spcBef>
                <a:spcPct val="20000"/>
              </a:spcBef>
              <a:spcAft>
                <a:spcPct val="0"/>
              </a:spcAft>
              <a:defRPr sz="2400" b="1">
                <a:solidFill>
                  <a:srgbClr val="A2106A"/>
                </a:solidFill>
                <a:latin typeface="Arial" charset="0"/>
              </a:defRPr>
            </a:lvl3pPr>
            <a:lvl4pPr algn="l" rtl="0" eaLnBrk="0" fontAlgn="base" hangingPunct="0">
              <a:spcBef>
                <a:spcPct val="20000"/>
              </a:spcBef>
              <a:spcAft>
                <a:spcPct val="0"/>
              </a:spcAft>
              <a:defRPr sz="2400" b="1">
                <a:solidFill>
                  <a:srgbClr val="A2106A"/>
                </a:solidFill>
                <a:latin typeface="Arial" charset="0"/>
              </a:defRPr>
            </a:lvl4pPr>
            <a:lvl5pPr algn="l" rtl="0" eaLnBrk="0" fontAlgn="base" hangingPunct="0">
              <a:spcBef>
                <a:spcPct val="20000"/>
              </a:spcBef>
              <a:spcAft>
                <a:spcPct val="0"/>
              </a:spcAft>
              <a:defRPr sz="2400" b="1">
                <a:solidFill>
                  <a:srgbClr val="A2106A"/>
                </a:solidFill>
                <a:latin typeface="Arial" charset="0"/>
              </a:defRPr>
            </a:lvl5pPr>
            <a:lvl6pPr marL="457200" algn="l" rtl="0" fontAlgn="base">
              <a:spcBef>
                <a:spcPct val="20000"/>
              </a:spcBef>
              <a:spcAft>
                <a:spcPct val="0"/>
              </a:spcAft>
              <a:defRPr sz="2400" b="1">
                <a:solidFill>
                  <a:srgbClr val="A2106A"/>
                </a:solidFill>
                <a:latin typeface="Arial" charset="0"/>
              </a:defRPr>
            </a:lvl6pPr>
            <a:lvl7pPr marL="914400" algn="l" rtl="0" fontAlgn="base">
              <a:spcBef>
                <a:spcPct val="20000"/>
              </a:spcBef>
              <a:spcAft>
                <a:spcPct val="0"/>
              </a:spcAft>
              <a:defRPr sz="2400" b="1">
                <a:solidFill>
                  <a:srgbClr val="A2106A"/>
                </a:solidFill>
                <a:latin typeface="Arial" charset="0"/>
              </a:defRPr>
            </a:lvl7pPr>
            <a:lvl8pPr marL="1371600" algn="l" rtl="0" fontAlgn="base">
              <a:spcBef>
                <a:spcPct val="20000"/>
              </a:spcBef>
              <a:spcAft>
                <a:spcPct val="0"/>
              </a:spcAft>
              <a:defRPr sz="2400" b="1">
                <a:solidFill>
                  <a:srgbClr val="A2106A"/>
                </a:solidFill>
                <a:latin typeface="Arial" charset="0"/>
              </a:defRPr>
            </a:lvl8pPr>
            <a:lvl9pPr marL="1828800" algn="l" rtl="0" fontAlgn="base">
              <a:spcBef>
                <a:spcPct val="20000"/>
              </a:spcBef>
              <a:spcAft>
                <a:spcPct val="0"/>
              </a:spcAft>
              <a:defRPr sz="2400" b="1">
                <a:solidFill>
                  <a:srgbClr val="A2106A"/>
                </a:solidFill>
                <a:latin typeface="Arial" charset="0"/>
              </a:defRPr>
            </a:lvl9pPr>
          </a:lstStyle>
          <a:p>
            <a:pPr>
              <a:defRPr/>
            </a:pPr>
            <a:r>
              <a:rPr lang="fr-FR" altLang="fr-FR" kern="0" dirty="0" smtClean="0">
                <a:solidFill>
                  <a:srgbClr val="E95D0F"/>
                </a:solidFill>
              </a:rPr>
              <a:t>Les événements et rassemblements sont-ils annulés ?</a:t>
            </a:r>
          </a:p>
        </p:txBody>
      </p:sp>
      <p:sp>
        <p:nvSpPr>
          <p:cNvPr id="21511" name="ZoneTexte 1"/>
          <p:cNvSpPr txBox="1">
            <a:spLocks noChangeArrowheads="1"/>
          </p:cNvSpPr>
          <p:nvPr/>
        </p:nvSpPr>
        <p:spPr bwMode="auto">
          <a:xfrm>
            <a:off x="2124075" y="4256088"/>
            <a:ext cx="6192838"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B0BC00"/>
              </a:buClr>
              <a:buSzPct val="60000"/>
              <a:buBlip>
                <a:blip r:embed="rId2"/>
              </a:buBlip>
              <a:defRPr>
                <a:solidFill>
                  <a:srgbClr val="58585A"/>
                </a:solidFill>
                <a:latin typeface="Arial" charset="0"/>
              </a:defRPr>
            </a:lvl1pPr>
            <a:lvl2pPr marL="742950" indent="-285750" eaLnBrk="0" hangingPunct="0">
              <a:spcBef>
                <a:spcPct val="20000"/>
              </a:spcBef>
              <a:buClr>
                <a:srgbClr val="B0BC00"/>
              </a:buClr>
              <a:buSzPct val="50000"/>
              <a:buBlip>
                <a:blip r:embed="rId2"/>
              </a:buBlip>
              <a:defRPr sz="1600">
                <a:solidFill>
                  <a:srgbClr val="58585A"/>
                </a:solidFill>
                <a:latin typeface="Arial" charset="0"/>
              </a:defRPr>
            </a:lvl2pPr>
            <a:lvl3pPr marL="1143000" indent="-228600" eaLnBrk="0" hangingPunct="0">
              <a:spcBef>
                <a:spcPct val="20000"/>
              </a:spcBef>
              <a:buClr>
                <a:srgbClr val="B0BC00"/>
              </a:buClr>
              <a:buSzPct val="50000"/>
              <a:buBlip>
                <a:blip r:embed="rId2"/>
              </a:buBlip>
              <a:defRPr sz="1400">
                <a:solidFill>
                  <a:srgbClr val="58585A"/>
                </a:solidFill>
                <a:latin typeface="Arial" charset="0"/>
              </a:defRPr>
            </a:lvl3pPr>
            <a:lvl4pPr marL="1600200" indent="-228600" eaLnBrk="0" hangingPunct="0">
              <a:spcBef>
                <a:spcPct val="20000"/>
              </a:spcBef>
              <a:buClr>
                <a:srgbClr val="B0BC00"/>
              </a:buClr>
              <a:defRPr sz="1400">
                <a:solidFill>
                  <a:srgbClr val="58585A"/>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ClrTx/>
              <a:buSzTx/>
              <a:buFontTx/>
              <a:buNone/>
            </a:pPr>
            <a:r>
              <a:rPr lang="fr-FR" altLang="fr-FR">
                <a:solidFill>
                  <a:schemeClr val="tx1"/>
                </a:solidFill>
              </a:rPr>
              <a:t>mesures strictes au sein des zones de circulation active du virus </a:t>
            </a:r>
          </a:p>
          <a:p>
            <a:pPr eaLnBrk="1" hangingPunct="1">
              <a:spcBef>
                <a:spcPct val="0"/>
              </a:spcBef>
              <a:buClrTx/>
              <a:buSzTx/>
              <a:buFontTx/>
              <a:buNone/>
            </a:pPr>
            <a:r>
              <a:rPr lang="fr-FR" altLang="fr-FR">
                <a:solidFill>
                  <a:schemeClr val="tx1"/>
                </a:solidFill>
              </a:rPr>
              <a:t>	Annulation de tous les événements publics ;</a:t>
            </a:r>
          </a:p>
          <a:p>
            <a:pPr eaLnBrk="1" hangingPunct="1">
              <a:spcBef>
                <a:spcPct val="0"/>
              </a:spcBef>
              <a:buClrTx/>
              <a:buSzTx/>
              <a:buFontTx/>
              <a:buNone/>
            </a:pPr>
            <a:r>
              <a:rPr lang="fr-FR" altLang="fr-FR">
                <a:solidFill>
                  <a:schemeClr val="tx1"/>
                </a:solidFill>
              </a:rPr>
              <a:t>	Fermeture des établissements scolaires des communes </a:t>
            </a:r>
          </a:p>
          <a:p>
            <a:pPr eaLnBrk="1" hangingPunct="1">
              <a:spcBef>
                <a:spcPct val="0"/>
              </a:spcBef>
              <a:buClrTx/>
              <a:buSzTx/>
              <a:buFontTx/>
              <a:buNone/>
            </a:pPr>
            <a:r>
              <a:rPr lang="fr-FR" altLang="fr-FR">
                <a:solidFill>
                  <a:schemeClr val="tx1"/>
                </a:solidFill>
              </a:rPr>
              <a:t>	Incitation aux habitants à recourir au télétravail et à éviter de circuler hors de la zone, ou de rejoindre des rassemblements publics hors de la zone</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bbnSNp6yckGgGa9tAsD46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Tbbi0FLywEuH4gOoXRzaUw"/>
</p:tagLst>
</file>

<file path=ppt/tags/tag3.xml><?xml version="1.0" encoding="utf-8"?>
<p:tagLst xmlns:a="http://schemas.openxmlformats.org/drawingml/2006/main" xmlns:r="http://schemas.openxmlformats.org/officeDocument/2006/relationships" xmlns:p="http://schemas.openxmlformats.org/presentationml/2006/main">
  <p:tag name="THINKCELLSTATEDONOTDELETE" val="q_MYvsZ.NEePdLfdOm8dyw"/>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bbnSNp6yckGgGa9tAsD46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Tbbi0FLywEuH4gOoXRzaUw"/>
</p:tagLst>
</file>

<file path=ppt/tags/tag6.xml><?xml version="1.0" encoding="utf-8"?>
<p:tagLst xmlns:a="http://schemas.openxmlformats.org/drawingml/2006/main" xmlns:r="http://schemas.openxmlformats.org/officeDocument/2006/relationships" xmlns:p="http://schemas.openxmlformats.org/presentationml/2006/main">
  <p:tag name="THINKCELLSTATEDONOTDELETE" val="q_MYvsZ.NEePdLfdOm8dyw"/>
  <p:tag name="THINKCELLSHAPEDONOTDELETE" val="thinkcellActiveDocDoNotDelete"/>
</p:tagLst>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rotWithShape="1">
          <a:gsLst>
            <a:gs pos="0">
              <a:srgbClr val="FBEAC7"/>
            </a:gs>
            <a:gs pos="17999">
              <a:srgbClr val="FEE7F2"/>
            </a:gs>
            <a:gs pos="36000">
              <a:srgbClr val="FAC77D"/>
            </a:gs>
            <a:gs pos="61000">
              <a:srgbClr val="FBA97D"/>
            </a:gs>
            <a:gs pos="82001">
              <a:srgbClr val="FBD49C"/>
            </a:gs>
            <a:gs pos="100000">
              <a:srgbClr val="FEE7F2"/>
            </a:gs>
          </a:gsLst>
          <a:lin ang="2700000" scaled="0"/>
        </a:gradFill>
        <a:ln w="9525" cap="flat" cmpd="sng" algn="ctr">
          <a:solidFill>
            <a:srgbClr val="A2106A"/>
          </a:solidFill>
          <a:prstDash val="solid"/>
          <a:round/>
          <a:headEnd type="none" w="med" len="med"/>
          <a:tailEnd type="none" w="med" len="med"/>
        </a:ln>
        <a:effectLst/>
      </a:spPr>
      <a:bodyPr vert="horz" wrap="square" lIns="0" tIns="0" rIns="0" bIns="0" numCol="1" rtlCol="0" anchor="t" anchorCtr="0" compatLnSpc="1">
        <a:prstTxWarp prst="textNoShape">
          <a:avLst/>
        </a:prstTxWarp>
      </a:bodyPr>
      <a:lstStyle>
        <a:defPPr algn="ctr">
          <a:defRPr sz="1400" dirty="0" smtClean="0"/>
        </a:defPPr>
      </a:lstStyle>
    </a:spDef>
    <a:lnDef>
      <a:spPr bwMode="auto">
        <a:xfrm>
          <a:off x="0" y="0"/>
          <a:ext cx="1" cy="1"/>
        </a:xfrm>
        <a:custGeom>
          <a:avLst/>
          <a:gdLst/>
          <a:ahLst/>
          <a:cxnLst/>
          <a:rect l="0" t="0" r="0" b="0"/>
          <a:pathLst/>
        </a:custGeom>
        <a:gradFill rotWithShape="1">
          <a:gsLst>
            <a:gs pos="0">
              <a:schemeClr val="bg1"/>
            </a:gs>
            <a:gs pos="100000">
              <a:srgbClr val="99CC00"/>
            </a:gs>
          </a:gsLst>
          <a:lin ang="2700000" scaled="1"/>
        </a:gradFill>
        <a:ln w="9525" cap="flat" cmpd="sng" algn="ctr">
          <a:solidFill>
            <a:srgbClr val="A2106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72A54C248BE85F428A179832E02F6E86" ma:contentTypeVersion="1" ma:contentTypeDescription="Crée un document." ma:contentTypeScope="" ma:versionID="ed3f45da47290f9ddf205d5c1ac9ebdf">
  <xsd:schema xmlns:xsd="http://www.w3.org/2001/XMLSchema" xmlns:xs="http://www.w3.org/2001/XMLSchema" xmlns:p="http://schemas.microsoft.com/office/2006/metadata/properties" xmlns:ns1="http://schemas.microsoft.com/sharepoint/v3" xmlns:ns2="851e6999-fc06-4788-9600-2b2676801001" targetNamespace="http://schemas.microsoft.com/office/2006/metadata/properties" ma:root="true" ma:fieldsID="d34843a42df4ee87c727a6e9b3b00448" ns1:_="" ns2:_="">
    <xsd:import namespace="http://schemas.microsoft.com/sharepoint/v3"/>
    <xsd:import namespace="851e6999-fc06-4788-9600-2b2676801001"/>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Date de début de planification" ma:description="" ma:hidden="true" ma:internalName="PublishingStartDate">
      <xsd:simpleType>
        <xsd:restriction base="dms:Unknown"/>
      </xsd:simpleType>
    </xsd:element>
    <xsd:element name="PublishingExpirationDate" ma:index="12" nillable="true" ma:displayName="Date de fin de planification"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51e6999-fc06-4788-9600-2b2676801001"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1A4B6DD-BFE9-44AA-BE33-77191D887EE1}">
  <ds:schemaRefs>
    <ds:schemaRef ds:uri="http://schemas.microsoft.com/sharepoint/v3/contenttype/forms"/>
  </ds:schemaRefs>
</ds:datastoreItem>
</file>

<file path=customXml/itemProps2.xml><?xml version="1.0" encoding="utf-8"?>
<ds:datastoreItem xmlns:ds="http://schemas.openxmlformats.org/officeDocument/2006/customXml" ds:itemID="{815D60D4-839F-40AE-855F-C7CC43F0DE26}">
  <ds:schemaRefs>
    <ds:schemaRef ds:uri="http://schemas.microsoft.com/office/2006/metadata/longProperties"/>
  </ds:schemaRefs>
</ds:datastoreItem>
</file>

<file path=customXml/itemProps3.xml><?xml version="1.0" encoding="utf-8"?>
<ds:datastoreItem xmlns:ds="http://schemas.openxmlformats.org/officeDocument/2006/customXml" ds:itemID="{AF19F623-696F-4C00-888C-9873B63112B9}">
  <ds:schemaRefs>
    <ds:schemaRef ds:uri="http://schemas.microsoft.com/sharepoint/events"/>
  </ds:schemaRefs>
</ds:datastoreItem>
</file>

<file path=customXml/itemProps4.xml><?xml version="1.0" encoding="utf-8"?>
<ds:datastoreItem xmlns:ds="http://schemas.openxmlformats.org/officeDocument/2006/customXml" ds:itemID="{7BB69463-EA05-4BF4-8469-A676B8FF5705}">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851e6999-fc06-4788-9600-2b2676801001"/>
    <ds:schemaRef ds:uri="http://www.w3.org/XML/1998/namespace"/>
  </ds:schemaRefs>
</ds:datastoreItem>
</file>

<file path=customXml/itemProps5.xml><?xml version="1.0" encoding="utf-8"?>
<ds:datastoreItem xmlns:ds="http://schemas.openxmlformats.org/officeDocument/2006/customXml" ds:itemID="{E13EA4E1-FAF0-49C0-97B9-A8B87A0710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51e6999-fc06-4788-9600-2b26768010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3590</TotalTime>
  <Words>1950</Words>
  <Application>Microsoft Office PowerPoint</Application>
  <PresentationFormat>Affichage à l'écran (4:3)</PresentationFormat>
  <Paragraphs>330</Paragraphs>
  <Slides>29</Slides>
  <Notes>2</Notes>
  <HiddenSlides>0</HiddenSlides>
  <MMClips>0</MMClips>
  <ScaleCrop>false</ScaleCrop>
  <HeadingPairs>
    <vt:vector size="6" baseType="variant">
      <vt:variant>
        <vt:lpstr>Thème</vt:lpstr>
      </vt:variant>
      <vt:variant>
        <vt:i4>2</vt:i4>
      </vt:variant>
      <vt:variant>
        <vt:lpstr>Serveurs OLE incorporés</vt:lpstr>
      </vt:variant>
      <vt:variant>
        <vt:i4>2</vt:i4>
      </vt:variant>
      <vt:variant>
        <vt:lpstr>Titres des diapositives</vt:lpstr>
      </vt:variant>
      <vt:variant>
        <vt:i4>29</vt:i4>
      </vt:variant>
    </vt:vector>
  </HeadingPairs>
  <TitlesOfParts>
    <vt:vector size="33" baseType="lpstr">
      <vt:lpstr>Modèle par défaut</vt:lpstr>
      <vt:lpstr>Conception personnalisée</vt:lpstr>
      <vt:lpstr>Photo Editor Photo</vt:lpstr>
      <vt:lpstr>TCLayout.ActiveDocument.1</vt:lpstr>
      <vt:lpstr>Présentation PowerPoint</vt:lpstr>
      <vt:lpstr>Qu’est-ce que le Coronavirus COVID-19 ? Source : https://www.gouvernement.fr/info-coronavirus </vt:lpstr>
      <vt:lpstr>Présentation PowerPoint</vt:lpstr>
      <vt:lpstr>Présentation PowerPoint</vt:lpstr>
      <vt:lpstr>Présentation PowerPoint</vt:lpstr>
      <vt:lpstr>Présentation PowerPoint</vt:lpstr>
      <vt:lpstr>Présentation PowerPoint</vt:lpstr>
      <vt:lpstr>Présentation PowerPoint</vt:lpstr>
      <vt:lpstr>Où circule le Coronavirus COVID-19 en France?</vt:lpstr>
      <vt:lpstr>Comment se protéger du coronavirus COVID-19 ? </vt:lpstr>
      <vt:lpstr>Quelles dispositions sont prévues si je dois garder mon enfant à la maison ? </vt:lpstr>
      <vt:lpstr>Présentation PowerPoint</vt:lpstr>
      <vt:lpstr>Puis-je prendre les transports en commun ? </vt:lpstr>
      <vt:lpstr>Est-ce que le Coronavirus COVID-19 survit dans le milieu extérieur ? Y a-t-il un risque avec les objets/colis importés de zones à risque?</vt:lpstr>
      <vt:lpstr>Questions/réponses pour les entreprises et les salariés du ministère du travail  https://travail-emploi.gouv.fr/IMG/pdf/coronavirus_entreprises_et_salaries_q-r.pdf </vt:lpstr>
      <vt:lpstr>Précautions à prendre dans le cas du travail</vt:lpstr>
      <vt:lpstr>Précautions à prendre dans le cas du travail</vt:lpstr>
      <vt:lpstr>Un salarié revient d’un pays à risque ou réside dans un « cluster »</vt:lpstr>
      <vt:lpstr>Un ou plusieurs salariés de mon entreprise présentent un risque sérieux d’être contaminés</vt:lpstr>
      <vt:lpstr>L’enfant du salarié fait objet d‘une mesure d’isolement et pas de solution de garde d’enfant</vt:lpstr>
      <vt:lpstr>L’établissement scolaire de mon enfant de moins de 16 ans fait l’objet d’une fermeture</vt:lpstr>
      <vt:lpstr>Déplacements professionnels en zone à risque</vt:lpstr>
      <vt:lpstr>salarié affecté(e) à un poste de travail le mettant en contact avec le public  </vt:lpstr>
      <vt:lpstr>Le salarié présente des symptômes </vt:lpstr>
      <vt:lpstr>Droit de retrait: les circonstances</vt:lpstr>
      <vt:lpstr>Rôle du médecin du travail</vt:lpstr>
      <vt:lpstr>Outils à mobiliser en cas de variation de mon activité du fait de la crise </vt:lpstr>
      <vt:lpstr>Gestion actuelle du risque en NA vers les entreprises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nouveau service public de l’État en région, au service des entreprises et des acteurs socio-économiques</dc:title>
  <dc:creator>Un utilisateur satisfait de Microsoft Office</dc:creator>
  <cp:lastModifiedBy>LUCIANI Joseph (UD023)</cp:lastModifiedBy>
  <cp:revision>274</cp:revision>
  <cp:lastPrinted>2011-06-24T11:35:12Z</cp:lastPrinted>
  <dcterms:created xsi:type="dcterms:W3CDTF">2010-05-03T19:54:28Z</dcterms:created>
  <dcterms:modified xsi:type="dcterms:W3CDTF">2020-03-10T17:36:05Z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CENTRE-426-16</vt:lpwstr>
  </property>
  <property fmtid="{D5CDD505-2E9C-101B-9397-08002B2CF9AE}" pid="3" name="_dlc_DocIdItemGuid">
    <vt:lpwstr>77393b7a-010f-4f39-a787-6b2199a27e5e</vt:lpwstr>
  </property>
  <property fmtid="{D5CDD505-2E9C-101B-9397-08002B2CF9AE}" pid="4" name="_dlc_DocIdUrl">
    <vt:lpwstr>http://intranet.direccte.gouv.fr/alpc/INFOcomdoc/01COM/_layouts/DocIdRedir.aspx?ID=CENTRE-426-16, CENTRE-426-16</vt:lpwstr>
  </property>
</Properties>
</file>